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89" r:id="rId2"/>
    <p:sldId id="417" r:id="rId3"/>
    <p:sldId id="454" r:id="rId4"/>
    <p:sldId id="391" r:id="rId5"/>
    <p:sldId id="418" r:id="rId6"/>
    <p:sldId id="466" r:id="rId7"/>
    <p:sldId id="439" r:id="rId8"/>
    <p:sldId id="433" r:id="rId9"/>
    <p:sldId id="455" r:id="rId10"/>
    <p:sldId id="434" r:id="rId11"/>
    <p:sldId id="443" r:id="rId12"/>
    <p:sldId id="436" r:id="rId13"/>
    <p:sldId id="456" r:id="rId14"/>
    <p:sldId id="457" r:id="rId15"/>
    <p:sldId id="447" r:id="rId16"/>
    <p:sldId id="448" r:id="rId17"/>
    <p:sldId id="449" r:id="rId18"/>
    <p:sldId id="450" r:id="rId19"/>
    <p:sldId id="451" r:id="rId20"/>
    <p:sldId id="452" r:id="rId21"/>
    <p:sldId id="467" r:id="rId22"/>
    <p:sldId id="453" r:id="rId23"/>
    <p:sldId id="409" r:id="rId24"/>
    <p:sldId id="420" r:id="rId25"/>
    <p:sldId id="423" r:id="rId26"/>
    <p:sldId id="408" r:id="rId27"/>
    <p:sldId id="401" r:id="rId28"/>
  </p:sldIdLst>
  <p:sldSz cx="9144000" cy="6858000" type="screen4x3"/>
  <p:notesSz cx="6794500" cy="100076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4">
          <p15:clr>
            <a:srgbClr val="A4A3A4"/>
          </p15:clr>
        </p15:guide>
        <p15:guide id="2" pos="12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2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9FD6FF"/>
    <a:srgbClr val="5E5B93"/>
    <a:srgbClr val="007CA8"/>
    <a:srgbClr val="000099"/>
    <a:srgbClr val="969696"/>
    <a:srgbClr val="DDDDDD"/>
    <a:srgbClr val="D49100"/>
    <a:srgbClr val="0099FF"/>
    <a:srgbClr val="F8A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2" autoAdjust="0"/>
    <p:restoredTop sz="94494" autoAdjust="0"/>
  </p:normalViewPr>
  <p:slideViewPr>
    <p:cSldViewPr snapToGrid="0">
      <p:cViewPr varScale="1">
        <p:scale>
          <a:sx n="70" d="100"/>
          <a:sy n="70" d="100"/>
        </p:scale>
        <p:origin x="-1434" y="-90"/>
      </p:cViewPr>
      <p:guideLst>
        <p:guide orient="horz" pos="974"/>
        <p:guide pos="12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-2844" y="-120"/>
      </p:cViewPr>
      <p:guideLst>
        <p:guide orient="horz" pos="3152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04" tIns="48002" rIns="96004" bIns="48002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04" tIns="48002" rIns="96004" bIns="48002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7538"/>
            <a:ext cx="294481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04" tIns="48002" rIns="96004" bIns="48002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507538"/>
            <a:ext cx="294481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04" tIns="48002" rIns="96004" bIns="48002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11FED687-6A22-4CDE-8012-C40B312DDF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6958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04" tIns="48002" rIns="96004" bIns="48002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04" tIns="48002" rIns="96004" bIns="48002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50888"/>
            <a:ext cx="5003800" cy="3752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52975"/>
            <a:ext cx="4981575" cy="450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04" tIns="48002" rIns="96004" bIns="480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07538"/>
            <a:ext cx="294481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04" tIns="48002" rIns="96004" bIns="48002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507538"/>
            <a:ext cx="294481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04" tIns="48002" rIns="96004" bIns="48002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CA8E27CD-304C-47BD-9EC4-270D958C87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891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8E27CD-304C-47BD-9EC4-270D958C87B6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083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8E27CD-304C-47BD-9EC4-270D958C87B6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023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8E27CD-304C-47BD-9EC4-270D958C87B6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362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87F510-A448-4ED6-BCFE-D42B790206E2}" type="slidenum">
              <a:rPr lang="en-GB" smtClean="0"/>
              <a:pPr/>
              <a:t>27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165756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8" descr="CB Front Page Master 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35" name="Rectangle 51"/>
          <p:cNvSpPr>
            <a:spLocks noGrp="1" noChangeArrowheads="1"/>
          </p:cNvSpPr>
          <p:nvPr>
            <p:ph type="ctrTitle"/>
          </p:nvPr>
        </p:nvSpPr>
        <p:spPr>
          <a:xfrm>
            <a:off x="5222875" y="501650"/>
            <a:ext cx="3524250" cy="1666875"/>
          </a:xfrm>
        </p:spPr>
        <p:txBody>
          <a:bodyPr anchor="t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43775" y="131763"/>
            <a:ext cx="1800225" cy="5884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38338" y="131763"/>
            <a:ext cx="5253037" cy="5884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8338" y="1466850"/>
            <a:ext cx="3525837" cy="4549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6575" y="1466850"/>
            <a:ext cx="3527425" cy="4549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6"/>
          <p:cNvSpPr>
            <a:spLocks noGrp="1" noChangeArrowheads="1"/>
          </p:cNvSpPr>
          <p:nvPr>
            <p:ph type="title"/>
          </p:nvPr>
        </p:nvSpPr>
        <p:spPr bwMode="auto">
          <a:xfrm>
            <a:off x="1938338" y="131763"/>
            <a:ext cx="7205662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slide title</a:t>
            </a:r>
          </a:p>
        </p:txBody>
      </p:sp>
      <p:sp>
        <p:nvSpPr>
          <p:cNvPr id="1027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8338" y="1466850"/>
            <a:ext cx="7205662" cy="454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67" name="Line 43"/>
          <p:cNvSpPr>
            <a:spLocks noChangeShapeType="1"/>
          </p:cNvSpPr>
          <p:nvPr/>
        </p:nvSpPr>
        <p:spPr bwMode="auto">
          <a:xfrm flipV="1">
            <a:off x="0" y="11557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pic>
        <p:nvPicPr>
          <p:cNvPr id="1029" name="Picture 62" descr="CB Side Panel B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8018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9pPr>
    </p:titleStyle>
    <p:bodyStyle>
      <a:lvl1pPr marL="176213" indent="-176213" algn="l" rtl="0" eaLnBrk="0" fontAlgn="base" hangingPunct="0">
        <a:lnSpc>
          <a:spcPct val="105000"/>
        </a:lnSpc>
        <a:spcBef>
          <a:spcPct val="45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20725" indent="-180975" algn="l" rtl="0" eaLnBrk="0" fontAlgn="base" hangingPunct="0">
        <a:lnSpc>
          <a:spcPct val="105000"/>
        </a:lnSpc>
        <a:spcBef>
          <a:spcPct val="45000"/>
        </a:spcBef>
        <a:spcAft>
          <a:spcPct val="0"/>
        </a:spcAft>
        <a:buClr>
          <a:schemeClr val="accent1"/>
        </a:buClr>
        <a:buChar char="–"/>
        <a:defRPr sz="2800">
          <a:solidFill>
            <a:schemeClr val="tx1"/>
          </a:solidFill>
          <a:latin typeface="+mn-lt"/>
        </a:defRPr>
      </a:lvl2pPr>
      <a:lvl3pPr marL="1166813" indent="-161925" algn="l" rtl="0" eaLnBrk="0" fontAlgn="base" hangingPunct="0">
        <a:lnSpc>
          <a:spcPct val="105000"/>
        </a:lnSpc>
        <a:spcBef>
          <a:spcPct val="45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3pPr>
      <a:lvl4pPr marL="1611313" indent="-173038" algn="l" rtl="0" eaLnBrk="0" fontAlgn="base" hangingPunct="0">
        <a:lnSpc>
          <a:spcPct val="105000"/>
        </a:lnSpc>
        <a:spcBef>
          <a:spcPct val="45000"/>
        </a:spcBef>
        <a:spcAft>
          <a:spcPct val="0"/>
        </a:spcAft>
        <a:buClr>
          <a:schemeClr val="accent1"/>
        </a:buClr>
        <a:buChar char="–"/>
        <a:defRPr sz="1400">
          <a:solidFill>
            <a:schemeClr val="tx1"/>
          </a:solidFill>
          <a:latin typeface="+mn-lt"/>
        </a:defRPr>
      </a:lvl4pPr>
      <a:lvl5pPr marL="1971675" indent="-176213" algn="l" rtl="0" eaLnBrk="0" fontAlgn="base" hangingPunct="0">
        <a:lnSpc>
          <a:spcPct val="105000"/>
        </a:lnSpc>
        <a:spcBef>
          <a:spcPct val="45000"/>
        </a:spcBef>
        <a:spcAft>
          <a:spcPct val="0"/>
        </a:spcAft>
        <a:buClr>
          <a:schemeClr val="accent1"/>
        </a:buClr>
        <a:buChar char="»"/>
        <a:defRPr sz="1400">
          <a:solidFill>
            <a:schemeClr val="tx1"/>
          </a:solidFill>
          <a:latin typeface="+mn-lt"/>
        </a:defRPr>
      </a:lvl5pPr>
      <a:lvl6pPr marL="2428875" indent="-176213" algn="l" rtl="0" eaLnBrk="0" fontAlgn="base" hangingPunct="0">
        <a:lnSpc>
          <a:spcPct val="105000"/>
        </a:lnSpc>
        <a:spcBef>
          <a:spcPct val="45000"/>
        </a:spcBef>
        <a:spcAft>
          <a:spcPct val="0"/>
        </a:spcAft>
        <a:buClr>
          <a:schemeClr val="accent1"/>
        </a:buClr>
        <a:buChar char="»"/>
        <a:defRPr sz="1400">
          <a:solidFill>
            <a:schemeClr val="tx1"/>
          </a:solidFill>
          <a:latin typeface="+mn-lt"/>
        </a:defRPr>
      </a:lvl6pPr>
      <a:lvl7pPr marL="2886075" indent="-176213" algn="l" rtl="0" eaLnBrk="0" fontAlgn="base" hangingPunct="0">
        <a:lnSpc>
          <a:spcPct val="105000"/>
        </a:lnSpc>
        <a:spcBef>
          <a:spcPct val="45000"/>
        </a:spcBef>
        <a:spcAft>
          <a:spcPct val="0"/>
        </a:spcAft>
        <a:buClr>
          <a:schemeClr val="accent1"/>
        </a:buClr>
        <a:buChar char="»"/>
        <a:defRPr sz="1400">
          <a:solidFill>
            <a:schemeClr val="tx1"/>
          </a:solidFill>
          <a:latin typeface="+mn-lt"/>
        </a:defRPr>
      </a:lvl7pPr>
      <a:lvl8pPr marL="3343275" indent="-176213" algn="l" rtl="0" eaLnBrk="0" fontAlgn="base" hangingPunct="0">
        <a:lnSpc>
          <a:spcPct val="105000"/>
        </a:lnSpc>
        <a:spcBef>
          <a:spcPct val="45000"/>
        </a:spcBef>
        <a:spcAft>
          <a:spcPct val="0"/>
        </a:spcAft>
        <a:buClr>
          <a:schemeClr val="accent1"/>
        </a:buClr>
        <a:buChar char="»"/>
        <a:defRPr sz="1400">
          <a:solidFill>
            <a:schemeClr val="tx1"/>
          </a:solidFill>
          <a:latin typeface="+mn-lt"/>
        </a:defRPr>
      </a:lvl8pPr>
      <a:lvl9pPr marL="3800475" indent="-176213" algn="l" rtl="0" eaLnBrk="0" fontAlgn="base" hangingPunct="0">
        <a:lnSpc>
          <a:spcPct val="105000"/>
        </a:lnSpc>
        <a:spcBef>
          <a:spcPct val="45000"/>
        </a:spcBef>
        <a:spcAft>
          <a:spcPct val="0"/>
        </a:spcAft>
        <a:buClr>
          <a:schemeClr val="accent1"/>
        </a:buClr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4954588" y="1641475"/>
            <a:ext cx="38862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en-GB" b="1" dirty="0">
                <a:solidFill>
                  <a:schemeClr val="bg1"/>
                </a:solidFill>
              </a:rPr>
              <a:t>L</a:t>
            </a:r>
            <a:r>
              <a:rPr lang="en-GB" b="1" dirty="0" smtClean="0">
                <a:solidFill>
                  <a:schemeClr val="bg1"/>
                </a:solidFill>
              </a:rPr>
              <a:t>EITI  Reconciliation for the year 2012-2013</a:t>
            </a:r>
            <a:endParaRPr lang="en-GB" b="1" dirty="0">
              <a:solidFill>
                <a:schemeClr val="bg1"/>
              </a:solidFill>
            </a:endParaRPr>
          </a:p>
          <a:p>
            <a:pPr algn="r"/>
            <a:endParaRPr lang="en-GB" b="1" dirty="0">
              <a:solidFill>
                <a:schemeClr val="bg1"/>
              </a:solidFill>
            </a:endParaRPr>
          </a:p>
          <a:p>
            <a:pPr algn="r"/>
            <a:r>
              <a:rPr lang="en-GB" b="1" dirty="0">
                <a:solidFill>
                  <a:schemeClr val="bg1"/>
                </a:solidFill>
              </a:rPr>
              <a:t>Stakeholder Workshop</a:t>
            </a:r>
          </a:p>
          <a:p>
            <a:pPr algn="r"/>
            <a:endParaRPr lang="en-GB" b="1" dirty="0">
              <a:solidFill>
                <a:schemeClr val="bg1"/>
              </a:solidFill>
            </a:endParaRPr>
          </a:p>
          <a:p>
            <a:pPr algn="r"/>
            <a:r>
              <a:rPr lang="en-GB" sz="1800" b="1" dirty="0" smtClean="0">
                <a:solidFill>
                  <a:schemeClr val="bg1"/>
                </a:solidFill>
              </a:rPr>
              <a:t>Monrovia, 5 June 2016</a:t>
            </a:r>
            <a:endParaRPr lang="en-GB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8900"/>
            <a:r>
              <a:rPr lang="fr-FR" sz="2000" b="1" dirty="0" err="1" smtClean="0"/>
              <a:t>Reporting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Templates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u="sng" dirty="0" smtClean="0"/>
              <a:t>Data Sheet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332839" y="6282813"/>
            <a:ext cx="324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9A5A115-41D5-4277-92A5-CD02DCE99A7C}" type="slidenum">
              <a:rPr lang="fr-FR" sz="1000" smtClean="0"/>
              <a:pPr/>
              <a:t>10</a:t>
            </a:fld>
            <a:endParaRPr lang="fr-FR" sz="1000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0" y="1468438"/>
            <a:ext cx="1784350" cy="75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L</a:t>
            </a:r>
            <a:r>
              <a:rPr lang="en-GB" sz="1100" b="1" dirty="0" smtClean="0">
                <a:solidFill>
                  <a:schemeClr val="bg1"/>
                </a:solidFill>
              </a:rPr>
              <a:t>EITI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Reconciliation for the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year 2012-2013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Stakeholder Workshop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793978"/>
              </p:ext>
            </p:extLst>
          </p:nvPr>
        </p:nvGraphicFramePr>
        <p:xfrm>
          <a:off x="2032408" y="1287795"/>
          <a:ext cx="6624895" cy="48642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5123"/>
                <a:gridCol w="1150754"/>
                <a:gridCol w="547418"/>
                <a:gridCol w="391886"/>
                <a:gridCol w="505097"/>
                <a:gridCol w="888274"/>
                <a:gridCol w="976343"/>
              </a:tblGrid>
              <a:tr h="219595"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Full legal name of the company 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3366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b"/>
                </a:tc>
              </a:tr>
              <a:tr h="199631">
                <a:tc>
                  <a:txBody>
                    <a:bodyPr/>
                    <a:lstStyle/>
                    <a:p>
                      <a:pPr marL="36000" algn="l" fontAlgn="ctr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TIN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3366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b"/>
                </a:tc>
              </a:tr>
              <a:tr h="148203"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Date of </a:t>
                      </a:r>
                      <a:r>
                        <a:rPr lang="en-US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establishment 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3366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b"/>
                </a:tc>
              </a:tr>
              <a:tr h="0">
                <a:tc>
                  <a:txBody>
                    <a:bodyPr/>
                    <a:lstStyle/>
                    <a:p>
                      <a:pPr marL="36000" algn="l" fontAlgn="ctr"/>
                      <a:r>
                        <a:rPr lang="fr-FR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Company's</a:t>
                      </a:r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Capital (in USD)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3366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fr-FR" sz="10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b"/>
                </a:tc>
              </a:tr>
              <a:tr h="288671"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Contact address </a:t>
                      </a:r>
                      <a:b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</a:b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(registered office for legal entities)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3366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b"/>
                </a:tc>
              </a:tr>
              <a:tr h="213185">
                <a:tc>
                  <a:txBody>
                    <a:bodyPr/>
                    <a:lstStyle/>
                    <a:p>
                      <a:pPr marL="36000" algn="l" fontAlgn="ctr"/>
                      <a:endParaRPr lang="en-US" sz="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endParaRPr lang="fr-FR" sz="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1477">
                <a:tc rowSpan="4">
                  <a:txBody>
                    <a:bodyPr/>
                    <a:lstStyle/>
                    <a:p>
                      <a:pPr marL="36000" algn="l" fontAlgn="ctr"/>
                      <a:r>
                        <a:rPr lang="fr-FR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Employment</a:t>
                      </a:r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 2013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33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 dirty="0">
                          <a:effectLst/>
                          <a:latin typeface="+mj-lt"/>
                        </a:rPr>
                        <a:t>Male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 dirty="0" err="1">
                          <a:effectLst/>
                          <a:latin typeface="+mj-lt"/>
                        </a:rPr>
                        <a:t>Female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 dirty="0">
                          <a:effectLst/>
                          <a:latin typeface="+mj-lt"/>
                        </a:rPr>
                        <a:t>No. </a:t>
                      </a:r>
                      <a:r>
                        <a:rPr lang="fr-FR" sz="1000" b="1" u="none" strike="noStrike" dirty="0" err="1" smtClean="0">
                          <a:effectLst/>
                          <a:latin typeface="+mj-lt"/>
                        </a:rPr>
                        <a:t>Snr</a:t>
                      </a:r>
                      <a:r>
                        <a:rPr lang="fr-FR" sz="1000" b="1" u="none" strike="noStrike" dirty="0">
                          <a:effectLst/>
                          <a:latin typeface="+mj-lt"/>
                        </a:rPr>
                        <a:t>. </a:t>
                      </a:r>
                      <a:r>
                        <a:rPr lang="fr-FR" sz="1000" b="1" u="none" strike="noStrike" dirty="0" err="1">
                          <a:effectLst/>
                          <a:latin typeface="+mj-lt"/>
                        </a:rPr>
                        <a:t>Mgt</a:t>
                      </a:r>
                      <a:r>
                        <a:rPr lang="fr-FR" sz="1000" b="1" u="none" strike="noStrike" dirty="0">
                          <a:effectLst/>
                          <a:latin typeface="+mj-lt"/>
                        </a:rPr>
                        <a:t>. Position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err="1">
                          <a:effectLst/>
                          <a:latin typeface="+mj-lt"/>
                        </a:rPr>
                        <a:t>Aggr</a:t>
                      </a:r>
                      <a:r>
                        <a:rPr lang="en-US" sz="1000" b="1" u="none" strike="noStrike" dirty="0">
                          <a:effectLst/>
                          <a:latin typeface="+mj-lt"/>
                        </a:rPr>
                        <a:t>. Annual </a:t>
                      </a:r>
                      <a:r>
                        <a:rPr lang="en-US" sz="1000" b="1" u="none" strike="noStrike" dirty="0" smtClean="0">
                          <a:effectLst/>
                          <a:latin typeface="+mj-lt"/>
                        </a:rPr>
                        <a:t>Salary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688">
                <a:tc vMerge="1">
                  <a:txBody>
                    <a:bodyPr/>
                    <a:lstStyle/>
                    <a:p>
                      <a:pPr marL="36000" algn="l" fontAlgn="ctr"/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33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000" algn="l" fontAlgn="b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Average number of direct domestic employees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6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000" algn="l" fontAlgn="b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Average number of direct foreign employees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6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000" algn="l" fontAlgn="b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Average number of direct employees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 dirty="0">
                          <a:effectLst/>
                          <a:latin typeface="+mj-lt"/>
                        </a:rPr>
                        <a:t>0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281">
                <a:tc>
                  <a:txBody>
                    <a:bodyPr/>
                    <a:lstStyle/>
                    <a:p>
                      <a:pPr marL="36000" algn="l" fontAlgn="ctr"/>
                      <a:endParaRPr lang="fr-FR" sz="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fr-FR" sz="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688">
                <a:tc>
                  <a:txBody>
                    <a:bodyPr/>
                    <a:lstStyle/>
                    <a:p>
                      <a:pPr marL="36000" algn="l" fontAlgn="ctr"/>
                      <a:r>
                        <a:rPr lang="fr-FR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Core</a:t>
                      </a:r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business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3366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688">
                <a:tc>
                  <a:txBody>
                    <a:bodyPr/>
                    <a:lstStyle/>
                    <a:p>
                      <a:pPr marL="36000" algn="l" fontAlgn="ctr"/>
                      <a:r>
                        <a:rPr lang="fr-FR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Secondary</a:t>
                      </a:r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activities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3366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9705">
                <a:tc rowSpan="3">
                  <a:txBody>
                    <a:bodyPr/>
                    <a:lstStyle/>
                    <a:p>
                      <a:pPr marL="36000" algn="l" fontAlgn="ctr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Active </a:t>
                      </a:r>
                      <a:r>
                        <a:rPr lang="fr-FR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Licenses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 dirty="0">
                          <a:effectLst/>
                          <a:latin typeface="+mj-lt"/>
                        </a:rPr>
                        <a:t>Code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 dirty="0">
                          <a:effectLst/>
                          <a:latin typeface="+mj-lt"/>
                        </a:rPr>
                        <a:t>Type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 dirty="0" err="1">
                          <a:effectLst/>
                          <a:latin typeface="+mj-lt"/>
                        </a:rPr>
                        <a:t>Resources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 dirty="0">
                          <a:effectLst/>
                          <a:latin typeface="+mj-lt"/>
                        </a:rPr>
                        <a:t>Area (ha)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 dirty="0">
                          <a:effectLst/>
                          <a:latin typeface="+mj-lt"/>
                        </a:rPr>
                        <a:t>Location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87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3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5328">
                <a:tc>
                  <a:txBody>
                    <a:bodyPr/>
                    <a:lstStyle/>
                    <a:p>
                      <a:pPr marL="36000" algn="l" fontAlgn="ctr"/>
                      <a:endParaRPr lang="en-US" sz="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fr-FR" sz="600" dirty="0"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7349"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Please state if  the 2013 financial statements have been </a:t>
                      </a:r>
                      <a:r>
                        <a:rPr lang="en-US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audited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3366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fr-FR" sz="10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000" b="1" u="none" strike="noStrike" dirty="0" err="1" smtClean="0">
                          <a:effectLst/>
                          <a:latin typeface="+mj-lt"/>
                        </a:rPr>
                        <a:t>Yes</a:t>
                      </a:r>
                      <a:r>
                        <a:rPr lang="fr-FR" sz="1000" b="1" u="none" strike="noStrike" dirty="0" smtClean="0">
                          <a:effectLst/>
                          <a:latin typeface="+mj-lt"/>
                        </a:rPr>
                        <a:t>/No</a:t>
                      </a:r>
                      <a:r>
                        <a:rPr lang="fr-FR" sz="1000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fr-FR" sz="1000" u="none" strike="noStrike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fr-FR" sz="1000" u="none" strike="noStrike" dirty="0" smtClean="0">
                          <a:effectLst/>
                          <a:latin typeface="+mj-lt"/>
                        </a:rPr>
                      </a:br>
                      <a:r>
                        <a:rPr lang="fr-FR" sz="100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en-US" sz="100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The soft copy of the audited financial statements should be submitted along with the reporting templates)</a:t>
                      </a:r>
                      <a:endParaRPr lang="fr-FR" sz="1000" b="1" i="1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5646"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Name of the 2013 financial  statements Auditor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3366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8900"/>
            <a:r>
              <a:rPr lang="en-GB" sz="2000" b="1" dirty="0"/>
              <a:t>Reporting Templates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u="sng" dirty="0" smtClean="0"/>
              <a:t>Payment/Receipt Report</a:t>
            </a:r>
            <a:endParaRPr lang="en-GB" b="1" u="sng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8332839" y="6282813"/>
            <a:ext cx="324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9A5A115-41D5-4277-92A5-CD02DCE99A7C}" type="slidenum">
              <a:rPr lang="fr-FR" sz="1000" smtClean="0"/>
              <a:pPr/>
              <a:t>11</a:t>
            </a:fld>
            <a:endParaRPr lang="fr-FR" sz="1000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0" y="1468438"/>
            <a:ext cx="1784350" cy="75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L</a:t>
            </a:r>
            <a:r>
              <a:rPr lang="en-GB" sz="1100" b="1" dirty="0" smtClean="0">
                <a:solidFill>
                  <a:schemeClr val="bg1"/>
                </a:solidFill>
              </a:rPr>
              <a:t>EITI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Reconciliation for the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year 2012-2013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Stakeholder Workshop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754864"/>
              </p:ext>
            </p:extLst>
          </p:nvPr>
        </p:nvGraphicFramePr>
        <p:xfrm>
          <a:off x="1938336" y="1468438"/>
          <a:ext cx="6718967" cy="42400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6851"/>
                <a:gridCol w="2569028"/>
                <a:gridCol w="365760"/>
                <a:gridCol w="435429"/>
                <a:gridCol w="420189"/>
                <a:gridCol w="420189"/>
                <a:gridCol w="420189"/>
                <a:gridCol w="420189"/>
                <a:gridCol w="1281143"/>
              </a:tblGrid>
              <a:tr h="2761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Ref</a:t>
                      </a:r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Type of </a:t>
                      </a:r>
                      <a:r>
                        <a:rPr lang="fr-FR" sz="10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payment</a:t>
                      </a:r>
                      <a:r>
                        <a:rPr lang="fr-FR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/Revenue</a:t>
                      </a:r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Government</a:t>
                      </a:r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Agency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Paid</a:t>
                      </a:r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/</a:t>
                      </a:r>
                      <a:r>
                        <a:rPr lang="fr-FR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Received</a:t>
                      </a:r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Amount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solidFill>
                      <a:srgbClr val="00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Comments</a:t>
                      </a:r>
                      <a:endParaRPr lang="fr-FR" sz="10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</a:tr>
              <a:tr h="26646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USD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LBD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611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Signature </a:t>
                      </a:r>
                      <a:r>
                        <a:rPr lang="fr-FR" sz="10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Fees</a:t>
                      </a:r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</a:t>
                      </a:r>
                      <a:r>
                        <a:rPr lang="fr-FR" sz="10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Signing</a:t>
                      </a:r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Bonus</a:t>
                      </a:r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LRA</a:t>
                      </a:r>
                      <a:endParaRPr lang="fr-FR" sz="10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11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fr-FR" sz="10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Corporate Profits Tax / Turnover Tax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LRA</a:t>
                      </a:r>
                      <a:endParaRPr lang="fr-FR" sz="10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11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fr-FR" sz="10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Personel</a:t>
                      </a:r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0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Income</a:t>
                      </a:r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0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Witholding</a:t>
                      </a:r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LRA</a:t>
                      </a:r>
                      <a:endParaRPr lang="fr-FR" sz="10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11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fr-FR" sz="10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Non-Resident</a:t>
                      </a:r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0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Witholding</a:t>
                      </a:r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LRA</a:t>
                      </a:r>
                      <a:endParaRPr lang="fr-FR" sz="10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11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fr-FR" sz="10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Board</a:t>
                      </a:r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0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Fees</a:t>
                      </a:r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0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Witholding</a:t>
                      </a:r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LRA</a:t>
                      </a:r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11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</a:t>
                      </a:r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Other</a:t>
                      </a:r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administrative </a:t>
                      </a:r>
                      <a:r>
                        <a:rPr lang="fr-FR" sz="10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fees</a:t>
                      </a:r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All</a:t>
                      </a:r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93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44</a:t>
                      </a:r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Other significant payments (&gt; 10,000 USD)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All</a:t>
                      </a:r>
                      <a:endParaRPr lang="fr-FR" sz="10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11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fr-FR" sz="1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Total </a:t>
                      </a:r>
                      <a:r>
                        <a:rPr lang="fr-FR" sz="10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direct </a:t>
                      </a:r>
                      <a:r>
                        <a:rPr lang="fr-FR" sz="1000" b="1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payments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2934">
                <a:tc gridSpan="9"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5" marR="5655" marT="5655" marB="0" anchor="ctr"/>
                </a:tc>
              </a:tr>
              <a:tr h="27611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Social  </a:t>
                      </a:r>
                      <a:r>
                        <a:rPr lang="fr-FR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Payments</a:t>
                      </a:r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fr-FR" sz="1000" b="1" i="1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 </a:t>
                      </a:r>
                      <a:r>
                        <a:rPr lang="fr-FR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USD</a:t>
                      </a:r>
                      <a:endParaRPr lang="fr-FR" sz="1000" b="1" i="1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LBD</a:t>
                      </a:r>
                      <a:endParaRPr lang="fr-FR" sz="1000" b="1" i="1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000" b="1" i="1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500" b="1" i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5" marR="5655" marT="5655" marB="0" anchor="ctr"/>
                </a:tc>
              </a:tr>
              <a:tr h="27611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45</a:t>
                      </a:r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Corporate Social Responsibility In kind payments 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000" i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Value/</a:t>
                      </a:r>
                      <a:r>
                        <a:rPr lang="fr-FR" sz="1000" i="1" u="none" strike="noStrike" dirty="0" err="1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cost</a:t>
                      </a:r>
                      <a:r>
                        <a:rPr lang="fr-FR" sz="1000" i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of the contribution </a:t>
                      </a:r>
                      <a:endParaRPr lang="fr-FR" sz="1000" b="0" i="1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500" b="0" i="1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5" marR="5655" marT="5655" marB="0" anchor="ctr"/>
                </a:tc>
              </a:tr>
              <a:tr h="27611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46</a:t>
                      </a:r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Corporate Social Responsibility cash payments 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5" marR="5655" marT="5655" marB="0" anchor="ctr"/>
                </a:tc>
              </a:tr>
              <a:tr h="18853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1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Total </a:t>
                      </a:r>
                      <a:r>
                        <a:rPr lang="fr-FR" sz="10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social </a:t>
                      </a:r>
                      <a:r>
                        <a:rPr lang="fr-FR" sz="1000" b="1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payments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l" fontAlgn="ctr"/>
                      <a:r>
                        <a:rPr lang="fr-FR" sz="1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000" b="1" i="1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55" marR="5655" marT="565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5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5" marR="5655" marT="565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8900"/>
            <a:r>
              <a:rPr lang="en-GB" sz="2000" b="1" dirty="0"/>
              <a:t>Reporting Templates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u="sng" dirty="0"/>
              <a:t>Payment/Receipt </a:t>
            </a:r>
            <a:r>
              <a:rPr lang="en-GB" b="1" u="sng" dirty="0" smtClean="0"/>
              <a:t>Report</a:t>
            </a:r>
            <a:endParaRPr lang="en-GB" b="1" dirty="0" smtClean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332839" y="6282813"/>
            <a:ext cx="324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9A5A115-41D5-4277-92A5-CD02DCE99A7C}" type="slidenum">
              <a:rPr lang="fr-FR" sz="1000" smtClean="0"/>
              <a:pPr/>
              <a:t>12</a:t>
            </a:fld>
            <a:endParaRPr lang="fr-FR" sz="10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179646"/>
              </p:ext>
            </p:extLst>
          </p:nvPr>
        </p:nvGraphicFramePr>
        <p:xfrm>
          <a:off x="2002962" y="1790783"/>
          <a:ext cx="6654340" cy="3097655"/>
        </p:xfrm>
        <a:graphic>
          <a:graphicData uri="http://schemas.openxmlformats.org/drawingml/2006/table">
            <a:tbl>
              <a:tblPr/>
              <a:tblGrid>
                <a:gridCol w="2116192"/>
                <a:gridCol w="348343"/>
                <a:gridCol w="1113358"/>
                <a:gridCol w="731851"/>
                <a:gridCol w="776071"/>
                <a:gridCol w="792480"/>
                <a:gridCol w="776045"/>
              </a:tblGrid>
              <a:tr h="281605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47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+mj-lt"/>
                        </a:rPr>
                        <a:t>. Type of 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mineral/product</a:t>
                      </a:r>
                      <a:b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</a:b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 extracted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1.</a:t>
                      </a:r>
                      <a:endParaRPr lang="fr-FR" sz="1200" b="0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1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 [Name]</a:t>
                      </a:r>
                      <a:endParaRPr lang="fr-FR" sz="1200" b="0" i="1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1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[Volume]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Tonnes</a:t>
                      </a:r>
                      <a:endParaRPr lang="fr-FR" sz="1200" b="0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1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 [</a:t>
                      </a:r>
                      <a:r>
                        <a:rPr lang="fr-FR" sz="1200" b="0" i="1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Value]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USD</a:t>
                      </a:r>
                      <a:endParaRPr lang="fr-FR" sz="1200" b="0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</a:tr>
              <a:tr h="281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2.</a:t>
                      </a:r>
                      <a:endParaRPr lang="fr-FR" sz="1200" b="0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1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Tonnes</a:t>
                      </a:r>
                      <a:endParaRPr lang="fr-FR" sz="1200" b="0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USD</a:t>
                      </a:r>
                      <a:endParaRPr lang="fr-FR" sz="1200" b="0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</a:tr>
              <a:tr h="281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3.</a:t>
                      </a:r>
                      <a:endParaRPr lang="fr-FR" sz="1200" b="0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1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Kg</a:t>
                      </a:r>
                      <a:endParaRPr lang="fr-FR" sz="1200" b="0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USD</a:t>
                      </a:r>
                      <a:endParaRPr lang="fr-FR" sz="1200" b="0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</a:tr>
              <a:tr h="281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4.</a:t>
                      </a:r>
                      <a:endParaRPr lang="fr-FR" sz="1200" b="0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Tonnes</a:t>
                      </a:r>
                      <a:endParaRPr lang="fr-FR" sz="1200" b="0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USD</a:t>
                      </a:r>
                      <a:endParaRPr lang="fr-FR" sz="1200" b="0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</a:tr>
              <a:tr h="281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…..</a:t>
                      </a:r>
                      <a:endParaRPr lang="fr-FR" sz="1200" b="0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….</a:t>
                      </a:r>
                      <a:endParaRPr lang="fr-FR" sz="1200" b="0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USD</a:t>
                      </a:r>
                      <a:endParaRPr lang="fr-FR" sz="1200" b="0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</a:tr>
              <a:tr h="281605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1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1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1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1605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38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+mj-lt"/>
                        </a:rPr>
                        <a:t>. Type of 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mineral/product</a:t>
                      </a:r>
                      <a:b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</a:br>
                      <a:r>
                        <a:rPr lang="en-US" sz="1200" b="1" i="0" u="none" strike="noStrike" baseline="0" dirty="0" smtClean="0">
                          <a:solidFill>
                            <a:srgbClr val="FFFFFF"/>
                          </a:solidFill>
                          <a:latin typeface="+mj-lt"/>
                        </a:rPr>
                        <a:t>  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sold/exported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1.</a:t>
                      </a:r>
                      <a:endParaRPr lang="fr-FR" sz="1200" b="0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[Name]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1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[Volume]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Tonnes</a:t>
                      </a:r>
                      <a:endParaRPr lang="fr-FR" sz="1200" b="0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1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 [</a:t>
                      </a:r>
                      <a:r>
                        <a:rPr lang="fr-FR" sz="1200" b="0" i="1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Value]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USD</a:t>
                      </a:r>
                      <a:endParaRPr lang="fr-FR" sz="1200" b="0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</a:tr>
              <a:tr h="281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2.</a:t>
                      </a:r>
                      <a:endParaRPr lang="fr-FR" sz="1200" b="0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1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Tonnes</a:t>
                      </a:r>
                      <a:endParaRPr lang="fr-FR" sz="1200" b="0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USD</a:t>
                      </a:r>
                      <a:endParaRPr lang="fr-FR" sz="1200" b="0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</a:tr>
              <a:tr h="281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3.</a:t>
                      </a:r>
                      <a:endParaRPr lang="fr-FR" sz="1200" b="0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1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Kg</a:t>
                      </a:r>
                      <a:endParaRPr lang="fr-FR" sz="1200" b="0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USD</a:t>
                      </a:r>
                      <a:endParaRPr lang="fr-FR" sz="1200" b="0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</a:tr>
              <a:tr h="281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4.</a:t>
                      </a:r>
                      <a:endParaRPr lang="fr-FR" sz="1200" b="0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Tonnes</a:t>
                      </a:r>
                      <a:endParaRPr lang="fr-FR" sz="1200" b="0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USD</a:t>
                      </a:r>
                      <a:endParaRPr lang="fr-FR" sz="1200" b="0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</a:tr>
              <a:tr h="281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…..</a:t>
                      </a:r>
                      <a:endParaRPr lang="fr-FR" sz="1200" b="0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….</a:t>
                      </a:r>
                      <a:endParaRPr lang="fr-FR" sz="1200" b="0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USD</a:t>
                      </a:r>
                      <a:endParaRPr lang="fr-FR" sz="1200" b="0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</a:tr>
            </a:tbl>
          </a:graphicData>
        </a:graphic>
      </p:graphicFrame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1468438"/>
            <a:ext cx="1784350" cy="75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L</a:t>
            </a:r>
            <a:r>
              <a:rPr lang="en-GB" sz="1100" b="1" dirty="0" smtClean="0">
                <a:solidFill>
                  <a:schemeClr val="bg1"/>
                </a:solidFill>
              </a:rPr>
              <a:t>EITI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Reconciliation for the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year 2012-2013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Stakeholder Workshop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b="1" dirty="0"/>
              <a:t>Reporting </a:t>
            </a:r>
            <a:r>
              <a:rPr lang="en-GB" sz="2000" b="1" dirty="0" smtClean="0"/>
              <a:t>Templates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Supporting Schedule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b="1" kern="1200" dirty="0" err="1" smtClean="0">
                <a:latin typeface="Arial" charset="0"/>
              </a:rPr>
              <a:t>Payment</a:t>
            </a:r>
            <a:r>
              <a:rPr lang="fr-FR" sz="2400" b="1" kern="1200" dirty="0" smtClean="0">
                <a:latin typeface="Arial" charset="0"/>
              </a:rPr>
              <a:t> </a:t>
            </a:r>
            <a:r>
              <a:rPr lang="fr-FR" sz="2400" b="1" kern="1200" dirty="0">
                <a:latin typeface="Arial" charset="0"/>
              </a:rPr>
              <a:t>Flow </a:t>
            </a:r>
            <a:r>
              <a:rPr lang="fr-FR" sz="2400" b="1" kern="1200" dirty="0" err="1" smtClean="0">
                <a:latin typeface="Arial" charset="0"/>
              </a:rPr>
              <a:t>Detail</a:t>
            </a:r>
            <a:endParaRPr lang="fr-FR" sz="2400" b="1" kern="1200" dirty="0">
              <a:latin typeface="Arial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237737"/>
              </p:ext>
            </p:extLst>
          </p:nvPr>
        </p:nvGraphicFramePr>
        <p:xfrm>
          <a:off x="1938339" y="2036524"/>
          <a:ext cx="6813773" cy="1107270"/>
        </p:xfrm>
        <a:graphic>
          <a:graphicData uri="http://schemas.openxmlformats.org/drawingml/2006/table">
            <a:tbl>
              <a:tblPr/>
              <a:tblGrid>
                <a:gridCol w="417966"/>
                <a:gridCol w="713695"/>
                <a:gridCol w="885090"/>
                <a:gridCol w="720796"/>
                <a:gridCol w="720796"/>
                <a:gridCol w="828501"/>
                <a:gridCol w="571666"/>
                <a:gridCol w="679371"/>
                <a:gridCol w="1275892"/>
              </a:tblGrid>
              <a:tr h="73138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Receipt</a:t>
                      </a:r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No.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Tax</a:t>
                      </a:r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F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Kind</a:t>
                      </a:r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/ Type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Tax</a:t>
                      </a:r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F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fr-F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</a:br>
                      <a:r>
                        <a:rPr lang="fr-F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Code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Amount</a:t>
                      </a:r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F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USD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Amount</a:t>
                      </a:r>
                      <a:r>
                        <a:rPr lang="fr-F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fr-F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</a:br>
                      <a:r>
                        <a:rPr lang="fr-F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LBD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Period</a:t>
                      </a:r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Start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Period</a:t>
                      </a:r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End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Comments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2"/>
                    </a:solidFill>
                  </a:tcPr>
                </a:tc>
              </a:tr>
              <a:tr h="37589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33584" y="3565815"/>
            <a:ext cx="3382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Social </a:t>
            </a:r>
            <a:r>
              <a:rPr lang="fr-FR" b="1" dirty="0" err="1" smtClean="0"/>
              <a:t>Payment</a:t>
            </a:r>
            <a:r>
              <a:rPr lang="fr-FR" b="1" dirty="0" smtClean="0"/>
              <a:t> </a:t>
            </a:r>
            <a:r>
              <a:rPr lang="fr-FR" b="1" dirty="0" err="1" smtClean="0"/>
              <a:t>Detail</a:t>
            </a:r>
            <a:endParaRPr lang="fr-FR" b="1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933550"/>
              </p:ext>
            </p:extLst>
          </p:nvPr>
        </p:nvGraphicFramePr>
        <p:xfrm>
          <a:off x="1933584" y="4161235"/>
          <a:ext cx="6984275" cy="1476659"/>
        </p:xfrm>
        <a:graphic>
          <a:graphicData uri="http://schemas.openxmlformats.org/drawingml/2006/table">
            <a:tbl>
              <a:tblPr/>
              <a:tblGrid>
                <a:gridCol w="732864"/>
                <a:gridCol w="861526"/>
                <a:gridCol w="677263"/>
                <a:gridCol w="536167"/>
                <a:gridCol w="785859"/>
                <a:gridCol w="1077221"/>
                <a:gridCol w="1207387"/>
                <a:gridCol w="1105988"/>
              </a:tblGrid>
              <a:tr h="4249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Beneficiary ID</a:t>
                      </a:r>
                      <a:endParaRPr lang="en-GB" sz="1000" b="1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Beneficiary Location </a:t>
                      </a:r>
                      <a:endParaRPr lang="en-GB" sz="1000" b="1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Cash Payments</a:t>
                      </a:r>
                      <a:endParaRPr lang="en-GB" sz="1000" b="1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In Kind payments (Projects)</a:t>
                      </a:r>
                      <a:endParaRPr lang="en-GB" sz="1000" b="1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Purpose  of payment ("Resettlement" or "Sustainability")</a:t>
                      </a:r>
                      <a:endParaRPr lang="en-GB" sz="1000" b="1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Legal basis of </a:t>
                      </a:r>
                      <a:br>
                        <a:rPr lang="en-GB" sz="1000" b="1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</a:br>
                      <a:r>
                        <a:rPr lang="en-GB" sz="1000" b="1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the payment </a:t>
                      </a:r>
                      <a:br>
                        <a:rPr lang="en-GB" sz="1000" b="1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</a:br>
                      <a:r>
                        <a:rPr lang="en-GB" sz="1000" b="1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(Ref to the agreement, </a:t>
                      </a:r>
                      <a:br>
                        <a:rPr lang="en-GB" sz="1000" b="1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</a:br>
                      <a:r>
                        <a:rPr lang="en-GB" sz="1000" b="1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Act, ..) if applicable</a:t>
                      </a:r>
                      <a:endParaRPr lang="en-GB" sz="1000" b="1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</a:tr>
              <a:tr h="83929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Amount (USD)</a:t>
                      </a:r>
                      <a:endParaRPr lang="en-GB" sz="1000" b="1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Date</a:t>
                      </a:r>
                      <a:endParaRPr lang="en-GB" sz="1000" b="1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Description</a:t>
                      </a:r>
                      <a:endParaRPr lang="en-GB" sz="1000" b="1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Project cost incurred during 2012-2013</a:t>
                      </a:r>
                      <a:endParaRPr lang="en-GB" sz="1000" b="1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245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1468438"/>
            <a:ext cx="1784350" cy="75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L</a:t>
            </a:r>
            <a:r>
              <a:rPr lang="en-GB" sz="1100" b="1" dirty="0" smtClean="0">
                <a:solidFill>
                  <a:schemeClr val="bg1"/>
                </a:solidFill>
              </a:rPr>
              <a:t>EITI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Reconciliation for the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year 2012-2013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Stakeholder Workshop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8332839" y="6282813"/>
            <a:ext cx="324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1E38793-D8FD-40F0-AA73-2CDBE83C01EB}" type="slidenum">
              <a:rPr lang="fr-FR" sz="1000" smtClean="0"/>
              <a:t>13</a:t>
            </a:fld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70238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/>
              <a:t>Reporting </a:t>
            </a:r>
            <a:r>
              <a:rPr lang="en-GB" sz="2000" b="1" dirty="0"/>
              <a:t>Templates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>Supporting </a:t>
            </a:r>
            <a:r>
              <a:rPr lang="en-GB" b="1" dirty="0" smtClean="0"/>
              <a:t>Schedule</a:t>
            </a:r>
            <a:br>
              <a:rPr lang="en-GB" b="1" dirty="0" smtClean="0"/>
            </a:br>
            <a:endParaRPr lang="fr-FR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1468438"/>
            <a:ext cx="1784350" cy="75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L</a:t>
            </a:r>
            <a:r>
              <a:rPr lang="en-GB" sz="1100" b="1" dirty="0" smtClean="0">
                <a:solidFill>
                  <a:schemeClr val="bg1"/>
                </a:solidFill>
              </a:rPr>
              <a:t>EITI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Reconciliation for the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year 2012-2013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Stakeholder Workshop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432881"/>
              </p:ext>
            </p:extLst>
          </p:nvPr>
        </p:nvGraphicFramePr>
        <p:xfrm>
          <a:off x="1938338" y="1691016"/>
          <a:ext cx="6522562" cy="1164380"/>
        </p:xfrm>
        <a:graphic>
          <a:graphicData uri="http://schemas.openxmlformats.org/drawingml/2006/table">
            <a:tbl>
              <a:tblPr/>
              <a:tblGrid>
                <a:gridCol w="2478408"/>
                <a:gridCol w="1232090"/>
                <a:gridCol w="1043652"/>
                <a:gridCol w="840720"/>
                <a:gridCol w="927692"/>
              </a:tblGrid>
              <a:tr h="29109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Mine output /</a:t>
                      </a:r>
                      <a:r>
                        <a:rPr lang="fr-FR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Commodity</a:t>
                      </a:r>
                      <a:endParaRPr lang="fr-FR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Project/Mine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Unit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Jan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Feb</a:t>
                      </a:r>
                      <a:endParaRPr lang="fr-FR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2"/>
                    </a:solidFill>
                  </a:tcPr>
                </a:tc>
              </a:tr>
              <a:tr h="291095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095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095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1938338" y="1280160"/>
            <a:ext cx="7205662" cy="4736465"/>
          </a:xfrm>
        </p:spPr>
        <p:txBody>
          <a:bodyPr/>
          <a:lstStyle/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Production </a:t>
            </a:r>
            <a:r>
              <a:rPr lang="fr-FR" b="1" dirty="0" err="1" smtClean="0">
                <a:solidFill>
                  <a:srgbClr val="FF0000"/>
                </a:solidFill>
              </a:rPr>
              <a:t>Detail</a:t>
            </a:r>
            <a:endParaRPr lang="fr-F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Exportation </a:t>
            </a:r>
            <a:r>
              <a:rPr lang="fr-FR" b="1" dirty="0" err="1" smtClean="0">
                <a:solidFill>
                  <a:srgbClr val="FF0000"/>
                </a:solidFill>
              </a:rPr>
              <a:t>Detail</a:t>
            </a:r>
            <a:endParaRPr lang="fr-FR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373176"/>
              </p:ext>
            </p:extLst>
          </p:nvPr>
        </p:nvGraphicFramePr>
        <p:xfrm>
          <a:off x="1938338" y="3527425"/>
          <a:ext cx="6517685" cy="1183911"/>
        </p:xfrm>
        <a:graphic>
          <a:graphicData uri="http://schemas.openxmlformats.org/drawingml/2006/table">
            <a:tbl>
              <a:tblPr/>
              <a:tblGrid>
                <a:gridCol w="3469146"/>
                <a:gridCol w="1583464"/>
                <a:gridCol w="1465075"/>
              </a:tblGrid>
              <a:tr h="394637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Mine output /</a:t>
                      </a:r>
                      <a:r>
                        <a:rPr lang="fr-FR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Commodity</a:t>
                      </a:r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Jan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Feb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2"/>
                    </a:solidFill>
                  </a:tcPr>
                </a:tc>
              </a:tr>
              <a:tr h="394637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Commodity</a:t>
                      </a:r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X volume (Unit)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637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Commodity</a:t>
                      </a:r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X Value (USD)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29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880282" y="131763"/>
            <a:ext cx="7205662" cy="898525"/>
          </a:xfrm>
        </p:spPr>
        <p:txBody>
          <a:bodyPr/>
          <a:lstStyle/>
          <a:p>
            <a:pPr marL="88900"/>
            <a:r>
              <a:rPr lang="fr-FR" sz="2400" b="1" dirty="0" smtClean="0"/>
              <a:t>Instructions for </a:t>
            </a:r>
            <a:r>
              <a:rPr lang="fr-FR" sz="2400" b="1" dirty="0" err="1" smtClean="0"/>
              <a:t>completing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reporting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templates</a:t>
            </a:r>
            <a:endParaRPr lang="fr-FR" sz="2400" b="1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8332839" y="6282813"/>
            <a:ext cx="324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9A5A115-41D5-4277-92A5-CD02DCE99A7C}" type="slidenum">
              <a:rPr lang="fr-FR" sz="1000" smtClean="0"/>
              <a:pPr/>
              <a:t>15</a:t>
            </a:fld>
            <a:endParaRPr lang="fr-FR" sz="10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938338" y="1220109"/>
            <a:ext cx="6958919" cy="4954267"/>
          </a:xfrm>
        </p:spPr>
        <p:txBody>
          <a:bodyPr/>
          <a:lstStyle/>
          <a:p>
            <a:pPr indent="-1588">
              <a:buNone/>
            </a:pPr>
            <a:r>
              <a:rPr lang="en-US" sz="2400" b="1" i="1" dirty="0" smtClean="0">
                <a:solidFill>
                  <a:srgbClr val="FF0000"/>
                </a:solidFill>
              </a:rPr>
              <a:t>Payments et contributions </a:t>
            </a:r>
            <a:r>
              <a:rPr lang="en-US" sz="2400" b="1" i="1" u="sng" dirty="0" smtClean="0">
                <a:solidFill>
                  <a:srgbClr val="FF0000"/>
                </a:solidFill>
              </a:rPr>
              <a:t>to be included</a:t>
            </a:r>
            <a:endParaRPr lang="en-US" sz="2400" i="1" u="sng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sz="2400" dirty="0" smtClean="0"/>
              <a:t>Payment flows and contributions made during the period of reconciliation:</a:t>
            </a:r>
          </a:p>
          <a:p>
            <a:pPr lvl="0">
              <a:buNone/>
            </a:pPr>
            <a:r>
              <a:rPr lang="en-US" sz="2400" b="1" u="sng" dirty="0" smtClean="0"/>
              <a:t>Financial flows: </a:t>
            </a:r>
          </a:p>
          <a:p>
            <a:pPr lvl="0"/>
            <a:endParaRPr lang="en-US" sz="2400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       </a:t>
            </a:r>
            <a:r>
              <a:rPr lang="en-US" sz="1600" dirty="0" smtClean="0"/>
              <a:t>1 July 2012</a:t>
            </a:r>
            <a:r>
              <a:rPr lang="en-US" sz="1600" dirty="0"/>
              <a:t>	</a:t>
            </a:r>
            <a:r>
              <a:rPr lang="en-US" dirty="0" smtClean="0"/>
              <a:t> 			       </a:t>
            </a:r>
            <a:r>
              <a:rPr lang="en-US" sz="1600" dirty="0" smtClean="0"/>
              <a:t>30 June 2013</a:t>
            </a:r>
          </a:p>
          <a:p>
            <a:pPr marL="0" indent="0">
              <a:buNone/>
            </a:pPr>
            <a:r>
              <a:rPr lang="en-US" sz="2400" dirty="0" smtClean="0"/>
              <a:t>The date to be considered is the one recorded on the </a:t>
            </a:r>
            <a:r>
              <a:rPr lang="en-GB" sz="2400" dirty="0" smtClean="0"/>
              <a:t>official receipt</a:t>
            </a:r>
            <a:r>
              <a:rPr lang="en-US" sz="2400" dirty="0" smtClean="0"/>
              <a:t>.</a:t>
            </a:r>
          </a:p>
        </p:txBody>
      </p:sp>
      <p:sp>
        <p:nvSpPr>
          <p:cNvPr id="8" name="Double flèche horizontale 7"/>
          <p:cNvSpPr/>
          <p:nvPr/>
        </p:nvSpPr>
        <p:spPr bwMode="auto">
          <a:xfrm>
            <a:off x="2380343" y="3541471"/>
            <a:ext cx="5921828" cy="1045029"/>
          </a:xfrm>
          <a:prstGeom prst="leftRightArrow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171450"/>
            <a:bevelB w="152400" h="177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Payments and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contributions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10" name="Connecteur droit 9"/>
          <p:cNvCxnSpPr/>
          <p:nvPr/>
        </p:nvCxnSpPr>
        <p:spPr bwMode="auto">
          <a:xfrm>
            <a:off x="2322347" y="3512450"/>
            <a:ext cx="0" cy="1553028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Connecteur droit 28"/>
          <p:cNvCxnSpPr/>
          <p:nvPr/>
        </p:nvCxnSpPr>
        <p:spPr bwMode="auto">
          <a:xfrm>
            <a:off x="8352917" y="3519710"/>
            <a:ext cx="0" cy="1553028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0" y="1468438"/>
            <a:ext cx="1784350" cy="75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L</a:t>
            </a:r>
            <a:r>
              <a:rPr lang="en-GB" sz="1100" b="1" dirty="0" smtClean="0">
                <a:solidFill>
                  <a:schemeClr val="bg1"/>
                </a:solidFill>
              </a:rPr>
              <a:t>EITI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Reconciliation for the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year 2012-2013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Stakeholder Workshop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880282" y="131763"/>
            <a:ext cx="7205662" cy="898525"/>
          </a:xfrm>
        </p:spPr>
        <p:txBody>
          <a:bodyPr/>
          <a:lstStyle/>
          <a:p>
            <a:pPr marL="88900"/>
            <a:r>
              <a:rPr lang="fr-FR" sz="2400" b="1" dirty="0" smtClean="0"/>
              <a:t>Instructions for </a:t>
            </a:r>
            <a:r>
              <a:rPr lang="fr-FR" sz="2400" b="1" dirty="0" err="1" smtClean="0"/>
              <a:t>completing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reporting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template</a:t>
            </a:r>
            <a:endParaRPr lang="fr-FR" sz="2400" b="1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8332839" y="6282813"/>
            <a:ext cx="324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9A5A115-41D5-4277-92A5-CD02DCE99A7C}" type="slidenum">
              <a:rPr lang="fr-FR" sz="1000" smtClean="0"/>
              <a:pPr/>
              <a:t>16</a:t>
            </a:fld>
            <a:endParaRPr lang="fr-FR" sz="10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923824" y="1278168"/>
            <a:ext cx="6958919" cy="4730747"/>
          </a:xfrm>
        </p:spPr>
        <p:txBody>
          <a:bodyPr/>
          <a:lstStyle/>
          <a:p>
            <a:pPr indent="-1588">
              <a:buNone/>
            </a:pPr>
            <a:r>
              <a:rPr lang="en-US" sz="2400" b="1" i="1" dirty="0" smtClean="0">
                <a:solidFill>
                  <a:srgbClr val="FF0000"/>
                </a:solidFill>
              </a:rPr>
              <a:t>Payments et contributions </a:t>
            </a:r>
            <a:r>
              <a:rPr lang="en-US" sz="2400" b="1" i="1" u="sng" dirty="0" smtClean="0">
                <a:solidFill>
                  <a:srgbClr val="FF0000"/>
                </a:solidFill>
              </a:rPr>
              <a:t>to be included</a:t>
            </a:r>
            <a:endParaRPr lang="en-US" sz="2400" i="1" u="sng" dirty="0" smtClean="0">
              <a:solidFill>
                <a:srgbClr val="FF0000"/>
              </a:solidFill>
            </a:endParaRPr>
          </a:p>
          <a:p>
            <a:pPr lvl="0"/>
            <a:r>
              <a:rPr lang="en-US" sz="2400" dirty="0" smtClean="0"/>
              <a:t>Payments carried out by the company i.e. with the same Tax Identification Number </a:t>
            </a:r>
          </a:p>
          <a:p>
            <a:pPr marL="0" lvl="0" indent="0">
              <a:spcBef>
                <a:spcPts val="0"/>
              </a:spcBef>
              <a:buNone/>
            </a:pPr>
            <a:endParaRPr lang="fr-FR" sz="2400" dirty="0" smtClean="0"/>
          </a:p>
          <a:p>
            <a:pPr lvl="0"/>
            <a:r>
              <a:rPr lang="en-US" sz="2400" dirty="0" err="1" smtClean="0"/>
              <a:t>Extarctive</a:t>
            </a:r>
            <a:r>
              <a:rPr lang="en-US" sz="2400" dirty="0" smtClean="0"/>
              <a:t> companies : Payments made to the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u="sng" dirty="0" smtClean="0"/>
              <a:t>9 </a:t>
            </a:r>
            <a:r>
              <a:rPr lang="en-US" sz="2400" b="1" u="sng" dirty="0"/>
              <a:t>G</a:t>
            </a:r>
            <a:r>
              <a:rPr lang="en-US" sz="2400" b="1" u="sng" dirty="0" smtClean="0"/>
              <a:t>overnment Agencies</a:t>
            </a:r>
          </a:p>
          <a:p>
            <a:pPr marL="0" lvl="0" indent="0">
              <a:spcBef>
                <a:spcPts val="0"/>
              </a:spcBef>
              <a:buNone/>
            </a:pPr>
            <a:endParaRPr lang="fr-FR" sz="2400" dirty="0" smtClean="0"/>
          </a:p>
          <a:p>
            <a:r>
              <a:rPr lang="en-US" sz="2400" dirty="0" smtClean="0"/>
              <a:t>Government Agencies: Payments received from</a:t>
            </a:r>
            <a:r>
              <a:rPr lang="en-US" sz="2400" b="1" dirty="0" smtClean="0"/>
              <a:t> all extractive</a:t>
            </a:r>
            <a:r>
              <a:rPr lang="en-US" sz="2400" dirty="0" smtClean="0"/>
              <a:t> </a:t>
            </a:r>
            <a:r>
              <a:rPr lang="en-US" sz="2400" b="1" dirty="0" smtClean="0"/>
              <a:t>companies</a:t>
            </a:r>
            <a:endParaRPr lang="fr-FR" sz="2400" dirty="0" smtClean="0"/>
          </a:p>
          <a:p>
            <a:pPr lvl="0"/>
            <a:endParaRPr lang="fr-FR" sz="2400" dirty="0" smtClean="0"/>
          </a:p>
          <a:p>
            <a:pPr indent="-1588">
              <a:buNone/>
            </a:pPr>
            <a:endParaRPr lang="fr-FR" sz="2400" i="1" dirty="0" smtClean="0">
              <a:solidFill>
                <a:srgbClr val="FF00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1468438"/>
            <a:ext cx="1784350" cy="75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L</a:t>
            </a:r>
            <a:r>
              <a:rPr lang="en-GB" sz="1100" b="1" dirty="0" smtClean="0">
                <a:solidFill>
                  <a:schemeClr val="bg1"/>
                </a:solidFill>
              </a:rPr>
              <a:t>EITI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Reconciliation for the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year 2012-2013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Stakeholder Workshop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880282" y="131763"/>
            <a:ext cx="7205662" cy="898525"/>
          </a:xfrm>
        </p:spPr>
        <p:txBody>
          <a:bodyPr/>
          <a:lstStyle/>
          <a:p>
            <a:pPr marL="88900"/>
            <a:r>
              <a:rPr lang="fr-FR" sz="2400" b="1" dirty="0" smtClean="0"/>
              <a:t>Instructions for </a:t>
            </a:r>
            <a:r>
              <a:rPr lang="fr-FR" sz="2400" b="1" dirty="0" err="1" smtClean="0"/>
              <a:t>completing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reporting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template</a:t>
            </a:r>
            <a:endParaRPr lang="fr-FR" sz="2400" b="1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8332839" y="6282813"/>
            <a:ext cx="324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9A5A115-41D5-4277-92A5-CD02DCE99A7C}" type="slidenum">
              <a:rPr lang="fr-FR" sz="1000" smtClean="0"/>
              <a:pPr/>
              <a:t>17</a:t>
            </a:fld>
            <a:endParaRPr lang="fr-FR" sz="10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938338" y="1336224"/>
            <a:ext cx="6958919" cy="4730747"/>
          </a:xfrm>
        </p:spPr>
        <p:txBody>
          <a:bodyPr/>
          <a:lstStyle/>
          <a:p>
            <a:pPr indent="-1588">
              <a:spcAft>
                <a:spcPts val="1200"/>
              </a:spcAft>
              <a:buNone/>
            </a:pPr>
            <a:r>
              <a:rPr lang="en-US" sz="2400" b="1" i="1" dirty="0" smtClean="0">
                <a:solidFill>
                  <a:srgbClr val="FF0000"/>
                </a:solidFill>
              </a:rPr>
              <a:t>Payments and contributions </a:t>
            </a:r>
            <a:r>
              <a:rPr lang="en-US" sz="2400" b="1" i="1" u="sng" dirty="0" smtClean="0">
                <a:solidFill>
                  <a:srgbClr val="FF0000"/>
                </a:solidFill>
              </a:rPr>
              <a:t>to be excluded</a:t>
            </a:r>
          </a:p>
          <a:p>
            <a:pPr lvl="0">
              <a:spcAft>
                <a:spcPts val="1200"/>
              </a:spcAft>
            </a:pPr>
            <a:r>
              <a:rPr lang="en-US" sz="2400" dirty="0" smtClean="0"/>
              <a:t>Payment flows made outside the reconciliation period</a:t>
            </a:r>
          </a:p>
          <a:p>
            <a:pPr lvl="0">
              <a:spcAft>
                <a:spcPts val="1200"/>
              </a:spcAft>
            </a:pPr>
            <a:r>
              <a:rPr lang="en-US" sz="2400" dirty="0" smtClean="0"/>
              <a:t>Taxes accrued and not paid during the period under review 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1468438"/>
            <a:ext cx="1784350" cy="75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L</a:t>
            </a:r>
            <a:r>
              <a:rPr lang="en-GB" sz="1100" b="1" dirty="0" smtClean="0">
                <a:solidFill>
                  <a:schemeClr val="bg1"/>
                </a:solidFill>
              </a:rPr>
              <a:t>EITI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Reconciliation for the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year 2012-2013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Stakeholder Workshop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880282" y="131763"/>
            <a:ext cx="7205662" cy="898525"/>
          </a:xfrm>
        </p:spPr>
        <p:txBody>
          <a:bodyPr/>
          <a:lstStyle/>
          <a:p>
            <a:pPr marL="88900"/>
            <a:r>
              <a:rPr lang="en-GB" sz="2400" b="1" dirty="0" smtClean="0"/>
              <a:t>Instructions for completing reporting template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332839" y="6282813"/>
            <a:ext cx="324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9A5A115-41D5-4277-92A5-CD02DCE99A7C}" type="slidenum">
              <a:rPr lang="fr-FR" sz="1000" smtClean="0"/>
              <a:pPr/>
              <a:t>18</a:t>
            </a:fld>
            <a:endParaRPr lang="fr-FR" sz="10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938338" y="1336224"/>
            <a:ext cx="6958919" cy="4730747"/>
          </a:xfrm>
        </p:spPr>
        <p:txBody>
          <a:bodyPr/>
          <a:lstStyle/>
          <a:p>
            <a:pPr indent="-1588">
              <a:buNone/>
            </a:pPr>
            <a:r>
              <a:rPr lang="en-US" sz="2300" b="1" i="1" dirty="0" smtClean="0">
                <a:solidFill>
                  <a:srgbClr val="FF0000"/>
                </a:solidFill>
              </a:rPr>
              <a:t>Supporting schedule</a:t>
            </a:r>
            <a:endParaRPr lang="en-US" sz="2300" i="1" dirty="0" smtClean="0">
              <a:solidFill>
                <a:srgbClr val="FF0000"/>
              </a:solidFill>
            </a:endParaRPr>
          </a:p>
          <a:p>
            <a:r>
              <a:rPr lang="en-US" sz="2200" dirty="0" smtClean="0"/>
              <a:t>Supporting schedules should be prepared for all figures reported in the </a:t>
            </a:r>
            <a:r>
              <a:rPr lang="en-US" sz="2400" b="1" u="sng" dirty="0" smtClean="0"/>
              <a:t>Payment/Receipt Report</a:t>
            </a:r>
            <a:r>
              <a:rPr lang="en-US" sz="2200" dirty="0" smtClean="0"/>
              <a:t> using the format provided in the Reporting Template</a:t>
            </a:r>
          </a:p>
          <a:p>
            <a:r>
              <a:rPr lang="en-US" sz="2200" dirty="0" smtClean="0"/>
              <a:t>The total of the supporting schedules should agree with the total of the </a:t>
            </a:r>
            <a:r>
              <a:rPr lang="en-US" sz="2400" dirty="0"/>
              <a:t>Payment/Receipt Report </a:t>
            </a:r>
            <a:endParaRPr lang="en-US" sz="2200" dirty="0" smtClean="0"/>
          </a:p>
          <a:p>
            <a:r>
              <a:rPr lang="en-US" sz="2200" dirty="0" smtClean="0"/>
              <a:t>If more convenient, the supporting schedules can be prepared in another format or be in the form of computer print outs or typed lists. However, they must contain the same information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1468438"/>
            <a:ext cx="1784350" cy="75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L</a:t>
            </a:r>
            <a:r>
              <a:rPr lang="en-GB" sz="1100" b="1" dirty="0" smtClean="0">
                <a:solidFill>
                  <a:schemeClr val="bg1"/>
                </a:solidFill>
              </a:rPr>
              <a:t>EITI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Reconciliation for the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year 2012-2013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Stakeholder Workshop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880282" y="131763"/>
            <a:ext cx="7205662" cy="898525"/>
          </a:xfrm>
        </p:spPr>
        <p:txBody>
          <a:bodyPr/>
          <a:lstStyle/>
          <a:p>
            <a:pPr marL="88900"/>
            <a:r>
              <a:rPr lang="en-GB" sz="2400" b="1" dirty="0" smtClean="0"/>
              <a:t>Instructions for completing reporting template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332839" y="6282813"/>
            <a:ext cx="324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9A5A115-41D5-4277-92A5-CD02DCE99A7C}" type="slidenum">
              <a:rPr lang="fr-FR" sz="1000" smtClean="0"/>
              <a:pPr/>
              <a:t>19</a:t>
            </a:fld>
            <a:endParaRPr lang="fr-FR" sz="10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938338" y="1336224"/>
            <a:ext cx="6958919" cy="4875890"/>
          </a:xfrm>
        </p:spPr>
        <p:txBody>
          <a:bodyPr/>
          <a:lstStyle/>
          <a:p>
            <a:pPr indent="-1588">
              <a:buNone/>
            </a:pPr>
            <a:r>
              <a:rPr lang="en-US" sz="2400" b="1" i="1" dirty="0" smtClean="0">
                <a:solidFill>
                  <a:srgbClr val="FF0000"/>
                </a:solidFill>
              </a:rPr>
              <a:t>Payment receipt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All figures included in the reporting template and supporting schedules must be calculated on a </a:t>
            </a:r>
            <a:r>
              <a:rPr lang="en-US" sz="2400" b="1" dirty="0" smtClean="0"/>
              <a:t>strict cash basis</a:t>
            </a:r>
          </a:p>
          <a:p>
            <a:r>
              <a:rPr lang="en-US" sz="2400" dirty="0" smtClean="0"/>
              <a:t>Originals or copies of official receipts are not requested with the reporting template</a:t>
            </a:r>
          </a:p>
          <a:p>
            <a:r>
              <a:rPr lang="en-US" sz="2400" dirty="0" smtClean="0"/>
              <a:t>Official receipts should be made available in case further investigations are needed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1468438"/>
            <a:ext cx="1784350" cy="75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L</a:t>
            </a:r>
            <a:r>
              <a:rPr lang="en-GB" sz="1100" b="1" dirty="0" smtClean="0">
                <a:solidFill>
                  <a:schemeClr val="bg1"/>
                </a:solidFill>
              </a:rPr>
              <a:t>EITI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Reconciliation for the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year 2012-2013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Stakeholder Workshop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Content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03112" y="1744124"/>
            <a:ext cx="6872749" cy="4212540"/>
          </a:xfrm>
        </p:spPr>
        <p:txBody>
          <a:bodyPr/>
          <a:lstStyle/>
          <a:p>
            <a:pPr marL="354013" indent="-354013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v"/>
            </a:pPr>
            <a:r>
              <a:rPr lang="en-GB" sz="2400" b="1" dirty="0" smtClean="0"/>
              <a:t>The reconciliation process</a:t>
            </a:r>
          </a:p>
          <a:p>
            <a:pPr marL="354013" indent="-354013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v"/>
            </a:pPr>
            <a:r>
              <a:rPr lang="en-GB" sz="2400" b="1" dirty="0" smtClean="0"/>
              <a:t>The reconciliation scope</a:t>
            </a:r>
          </a:p>
          <a:p>
            <a:pPr marL="354013" indent="-354013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v"/>
            </a:pPr>
            <a:r>
              <a:rPr lang="en-GB" sz="2400" b="1" dirty="0" smtClean="0"/>
              <a:t>Reporting templates and instructions</a:t>
            </a:r>
          </a:p>
          <a:p>
            <a:pPr marL="354013" indent="-354013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v"/>
            </a:pPr>
            <a:r>
              <a:rPr lang="en-GB" sz="2400" b="1" dirty="0" smtClean="0"/>
              <a:t>Lessons learnt from the previous reconciliation reports</a:t>
            </a:r>
          </a:p>
          <a:p>
            <a:pPr marL="354013" indent="-354013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v"/>
            </a:pPr>
            <a:r>
              <a:rPr lang="en-GB" sz="2400" b="1" dirty="0" smtClean="0"/>
              <a:t>Reconciliation issues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1468438"/>
            <a:ext cx="1784350" cy="75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L</a:t>
            </a:r>
            <a:r>
              <a:rPr lang="en-GB" sz="1100" b="1" dirty="0" smtClean="0">
                <a:solidFill>
                  <a:schemeClr val="bg1"/>
                </a:solidFill>
              </a:rPr>
              <a:t>EITI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Reconciliation for the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year 2012-2013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Stakeholder Workshop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332839" y="6282813"/>
            <a:ext cx="324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BA607A-CE30-46F2-AAAF-C8C81AD916D6}" type="slidenum">
              <a:rPr lang="fr-FR" sz="1000" smtClean="0"/>
              <a:t>2</a:t>
            </a:fld>
            <a:endParaRPr lang="fr-F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880282" y="131763"/>
            <a:ext cx="7205662" cy="898525"/>
          </a:xfrm>
        </p:spPr>
        <p:txBody>
          <a:bodyPr/>
          <a:lstStyle/>
          <a:p>
            <a:pPr marL="88900"/>
            <a:r>
              <a:rPr lang="en-GB" sz="2400" b="1" dirty="0" smtClean="0"/>
              <a:t>Instructions for completing reporting template</a:t>
            </a:r>
            <a:endParaRPr lang="fr-FR" sz="2400" b="1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8332839" y="6282813"/>
            <a:ext cx="324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9A5A115-41D5-4277-92A5-CD02DCE99A7C}" type="slidenum">
              <a:rPr lang="fr-FR" sz="1000" smtClean="0"/>
              <a:pPr/>
              <a:t>20</a:t>
            </a:fld>
            <a:endParaRPr lang="fr-FR" sz="10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938338" y="1568457"/>
            <a:ext cx="6958919" cy="4629150"/>
          </a:xfrm>
        </p:spPr>
        <p:txBody>
          <a:bodyPr/>
          <a:lstStyle/>
          <a:p>
            <a:pPr indent="-1588">
              <a:buNone/>
            </a:pPr>
            <a:r>
              <a:rPr lang="en-US" sz="2200" b="1" i="1" dirty="0" smtClean="0">
                <a:solidFill>
                  <a:srgbClr val="FF0000"/>
                </a:solidFill>
              </a:rPr>
              <a:t>Government agencies</a:t>
            </a:r>
          </a:p>
          <a:p>
            <a:r>
              <a:rPr lang="en-US" sz="2200" dirty="0" smtClean="0"/>
              <a:t>Government Agencies should prepare a separate reporting template for each extractive companies</a:t>
            </a:r>
          </a:p>
          <a:p>
            <a:pPr lvl="0"/>
            <a:r>
              <a:rPr lang="en-US" sz="2200" dirty="0" smtClean="0"/>
              <a:t>Government agencies treating with a specific sector are required to establish reporting template only for the entities belonging to this sector</a:t>
            </a:r>
            <a:endParaRPr lang="fr-FR" sz="2200" dirty="0" smtClean="0"/>
          </a:p>
          <a:p>
            <a:pPr lvl="0"/>
            <a:r>
              <a:rPr lang="en-US" sz="2200" dirty="0" smtClean="0"/>
              <a:t>For companies which did not carry out payments during 2012-2013, Government Agencies are required to send a nil reporting template</a:t>
            </a:r>
            <a:endParaRPr lang="fr-FR" sz="2200" dirty="0" smtClean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1468438"/>
            <a:ext cx="1784350" cy="75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L</a:t>
            </a:r>
            <a:r>
              <a:rPr lang="en-GB" sz="1100" b="1" dirty="0" smtClean="0">
                <a:solidFill>
                  <a:schemeClr val="bg1"/>
                </a:solidFill>
              </a:rPr>
              <a:t>EITI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Reconciliation for the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year 2012-2013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Stakeholder Workshop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880282" y="131763"/>
            <a:ext cx="7205662" cy="898525"/>
          </a:xfrm>
        </p:spPr>
        <p:txBody>
          <a:bodyPr/>
          <a:lstStyle/>
          <a:p>
            <a:pPr marL="88900"/>
            <a:r>
              <a:rPr lang="en-GB" sz="2400" b="1" dirty="0" smtClean="0"/>
              <a:t>Instructions for completing reporting template</a:t>
            </a:r>
            <a:endParaRPr lang="fr-FR" sz="2400" b="1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8332839" y="6282813"/>
            <a:ext cx="324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9A5A115-41D5-4277-92A5-CD02DCE99A7C}" type="slidenum">
              <a:rPr lang="fr-FR" sz="1000" smtClean="0"/>
              <a:pPr/>
              <a:t>21</a:t>
            </a:fld>
            <a:endParaRPr lang="fr-FR" sz="10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938338" y="1568457"/>
            <a:ext cx="6958919" cy="4629150"/>
          </a:xfrm>
        </p:spPr>
        <p:txBody>
          <a:bodyPr/>
          <a:lstStyle/>
          <a:p>
            <a:pPr indent="-1588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NOCAL</a:t>
            </a:r>
          </a:p>
          <a:p>
            <a:pPr marL="0" lvl="0" indent="0">
              <a:buNone/>
            </a:pPr>
            <a:r>
              <a:rPr lang="en-GB" dirty="0"/>
              <a:t>NOCAL should submit two types of </a:t>
            </a:r>
            <a:r>
              <a:rPr lang="en-GB" dirty="0" smtClean="0"/>
              <a:t>templates:</a:t>
            </a:r>
          </a:p>
          <a:p>
            <a:pPr lvl="0"/>
            <a:r>
              <a:rPr lang="en-GB" dirty="0" smtClean="0"/>
              <a:t>The </a:t>
            </a:r>
            <a:r>
              <a:rPr lang="en-GB" dirty="0"/>
              <a:t>first </a:t>
            </a:r>
            <a:r>
              <a:rPr lang="en-GB" dirty="0" smtClean="0"/>
              <a:t>template for </a:t>
            </a:r>
            <a:r>
              <a:rPr lang="en-GB" dirty="0"/>
              <a:t>payments made to </a:t>
            </a:r>
            <a:r>
              <a:rPr lang="en-GB" dirty="0" smtClean="0"/>
              <a:t>Government </a:t>
            </a:r>
            <a:r>
              <a:rPr lang="en-GB" dirty="0"/>
              <a:t>A</a:t>
            </a:r>
            <a:r>
              <a:rPr lang="en-GB" dirty="0" smtClean="0"/>
              <a:t>gencies</a:t>
            </a:r>
            <a:r>
              <a:rPr lang="en-GB" dirty="0"/>
              <a:t>. </a:t>
            </a:r>
            <a:r>
              <a:rPr lang="en-GB" dirty="0" smtClean="0"/>
              <a:t>NOCAL will </a:t>
            </a:r>
            <a:r>
              <a:rPr lang="en-GB" dirty="0"/>
              <a:t>have to report all the payments and transfers made to the government </a:t>
            </a:r>
            <a:r>
              <a:rPr lang="en-GB" dirty="0" smtClean="0"/>
              <a:t>agencies (one template)</a:t>
            </a:r>
            <a:endParaRPr lang="fr-FR" dirty="0"/>
          </a:p>
          <a:p>
            <a:pPr lvl="0"/>
            <a:r>
              <a:rPr lang="en-GB" dirty="0" smtClean="0"/>
              <a:t>The </a:t>
            </a:r>
            <a:r>
              <a:rPr lang="en-GB" dirty="0"/>
              <a:t>second </a:t>
            </a:r>
            <a:r>
              <a:rPr lang="en-GB" dirty="0" smtClean="0"/>
              <a:t>type of templates for </a:t>
            </a:r>
            <a:r>
              <a:rPr lang="en-GB" dirty="0"/>
              <a:t>payments flows received from </a:t>
            </a:r>
            <a:r>
              <a:rPr lang="en-GB" dirty="0" smtClean="0"/>
              <a:t>Oil &amp; Gas companies</a:t>
            </a:r>
            <a:r>
              <a:rPr lang="en-GB" dirty="0"/>
              <a:t>. </a:t>
            </a:r>
            <a:r>
              <a:rPr lang="en-GB" dirty="0" smtClean="0"/>
              <a:t>NOCAL </a:t>
            </a:r>
            <a:r>
              <a:rPr lang="en-GB" dirty="0"/>
              <a:t>will have the status of </a:t>
            </a:r>
            <a:r>
              <a:rPr lang="en-GB" dirty="0" smtClean="0"/>
              <a:t>State Owned Company and </a:t>
            </a:r>
            <a:r>
              <a:rPr lang="en-GB" dirty="0"/>
              <a:t>should submit separate template for each </a:t>
            </a:r>
            <a:r>
              <a:rPr lang="en-GB" dirty="0" smtClean="0"/>
              <a:t>Oil company</a:t>
            </a:r>
            <a:endParaRPr lang="fr-FR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1468438"/>
            <a:ext cx="1784350" cy="75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L</a:t>
            </a:r>
            <a:r>
              <a:rPr lang="en-GB" sz="1100" b="1" dirty="0" smtClean="0">
                <a:solidFill>
                  <a:schemeClr val="bg1"/>
                </a:solidFill>
              </a:rPr>
              <a:t>EITI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Reconciliation for the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year 2012-2013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Stakeholder Workshop</a:t>
            </a:r>
          </a:p>
        </p:txBody>
      </p:sp>
    </p:spTree>
    <p:extLst>
      <p:ext uri="{BB962C8B-B14F-4D97-AF65-F5344CB8AC3E}">
        <p14:creationId xmlns:p14="http://schemas.microsoft.com/office/powerpoint/2010/main" val="427730677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Instructions for completing reporting template</a:t>
            </a:r>
            <a:endParaRPr lang="en-US" sz="2400" b="1" dirty="0" smtClean="0">
              <a:solidFill>
                <a:srgbClr val="2E2E6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332839" y="6282813"/>
            <a:ext cx="324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9A5A115-41D5-4277-92A5-CD02DCE99A7C}" type="slidenum">
              <a:rPr lang="fr-FR" sz="1000" smtClean="0"/>
              <a:pPr/>
              <a:t>22</a:t>
            </a:fld>
            <a:endParaRPr lang="fr-FR" sz="1000" dirty="0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  <p:sp>
        <p:nvSpPr>
          <p:cNvPr id="27" name="Rectangle 39"/>
          <p:cNvSpPr>
            <a:spLocks noChangeArrowheads="1"/>
          </p:cNvSpPr>
          <p:nvPr/>
        </p:nvSpPr>
        <p:spPr bwMode="auto">
          <a:xfrm>
            <a:off x="0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1938338" y="1379766"/>
            <a:ext cx="6970531" cy="4742360"/>
          </a:xfrm>
        </p:spPr>
        <p:txBody>
          <a:bodyPr/>
          <a:lstStyle/>
          <a:p>
            <a:pPr>
              <a:buNone/>
            </a:pPr>
            <a:r>
              <a:rPr lang="en-US" sz="1800" b="1" i="1" dirty="0" smtClean="0">
                <a:solidFill>
                  <a:srgbClr val="FF0000"/>
                </a:solidFill>
              </a:rPr>
              <a:t>Attestations</a:t>
            </a:r>
            <a:endParaRPr lang="en-US" sz="1800" dirty="0" smtClean="0"/>
          </a:p>
          <a:p>
            <a:r>
              <a:rPr lang="en-US" sz="1800" dirty="0" smtClean="0"/>
              <a:t>Each template/supporting schedule must be signed off by Board level or senior level manager of extractive company / Government Agency</a:t>
            </a:r>
          </a:p>
          <a:p>
            <a:r>
              <a:rPr lang="en-US" sz="1800" dirty="0" smtClean="0"/>
              <a:t>Reporting template must be certified by an </a:t>
            </a:r>
            <a:r>
              <a:rPr lang="en-US" sz="1800" b="1" u="sng" dirty="0" smtClean="0"/>
              <a:t>External Auditor </a:t>
            </a:r>
            <a:r>
              <a:rPr lang="en-US" sz="1800" dirty="0" smtClean="0"/>
              <a:t>:</a:t>
            </a:r>
          </a:p>
          <a:p>
            <a:pPr marL="711200" indent="-261938">
              <a:buSzPct val="80000"/>
              <a:buFont typeface="Wingdings" pitchFamily="2" charset="2"/>
              <a:buChar char="Ø"/>
            </a:pPr>
            <a:r>
              <a:rPr lang="en-US" sz="1800" dirty="0" smtClean="0"/>
              <a:t>Extractive companies : Registered External Auditor </a:t>
            </a:r>
          </a:p>
          <a:p>
            <a:pPr marL="711200" indent="-261938">
              <a:buSzPct val="80000"/>
              <a:buFont typeface="Wingdings" pitchFamily="2" charset="2"/>
              <a:buChar char="Ø"/>
            </a:pPr>
            <a:r>
              <a:rPr lang="en-US" sz="1800" dirty="0" smtClean="0"/>
              <a:t>Government Agency: The Auditor General</a:t>
            </a:r>
          </a:p>
          <a:p>
            <a:r>
              <a:rPr lang="en-US" sz="1800" dirty="0" smtClean="0"/>
              <a:t>The Auditor General is required to provide his certification </a:t>
            </a:r>
            <a:r>
              <a:rPr lang="en-GB" sz="1800" dirty="0"/>
              <a:t>applying agreed upon procedures based on international </a:t>
            </a:r>
            <a:r>
              <a:rPr lang="en-GB" sz="1800" dirty="0" smtClean="0"/>
              <a:t>standards</a:t>
            </a:r>
            <a:endParaRPr lang="en-US" sz="1800" dirty="0" smtClean="0"/>
          </a:p>
          <a:p>
            <a:r>
              <a:rPr lang="en-US" sz="1800" dirty="0" smtClean="0"/>
              <a:t>Audited financial statements should be submitted by extractive companies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0" y="1468438"/>
            <a:ext cx="1784350" cy="75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L</a:t>
            </a:r>
            <a:r>
              <a:rPr lang="en-GB" sz="1100" b="1" dirty="0" smtClean="0">
                <a:solidFill>
                  <a:schemeClr val="bg1"/>
                </a:solidFill>
              </a:rPr>
              <a:t>EITI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Reconciliation for the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year 2012-2013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Stakeholder Workshop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8900" lvl="0">
              <a:spcBef>
                <a:spcPts val="600"/>
              </a:spcBef>
              <a:spcAft>
                <a:spcPts val="1200"/>
              </a:spcAft>
            </a:pPr>
            <a:r>
              <a:rPr lang="en-GB" sz="2000" b="1" dirty="0" smtClean="0"/>
              <a:t>Lessons learnt from previous reconciliation reports </a:t>
            </a:r>
            <a:endParaRPr lang="en-GB" sz="2000" b="1" dirty="0" smtClean="0">
              <a:solidFill>
                <a:schemeClr val="tx1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050026" y="1506538"/>
            <a:ext cx="6887497" cy="454977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800" dirty="0" smtClean="0"/>
              <a:t>Some stakeholders did not submit accurate data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800" dirty="0" smtClean="0"/>
              <a:t>The deadline set for submission of reporting templates was not respected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800" dirty="0" smtClean="0"/>
              <a:t>Taxpayers had some problems categorising the taxes and this led to several misclassifications in the reporting templates submitted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800" dirty="0" smtClean="0">
                <a:solidFill>
                  <a:schemeClr val="tx1"/>
                </a:solidFill>
              </a:rPr>
              <a:t>Some payments</a:t>
            </a:r>
            <a:r>
              <a:rPr lang="en-GB" sz="1800" dirty="0" smtClean="0"/>
              <a:t> </a:t>
            </a:r>
            <a:r>
              <a:rPr lang="en-GB" sz="1800" dirty="0" smtClean="0">
                <a:solidFill>
                  <a:schemeClr val="tx1"/>
                </a:solidFill>
              </a:rPr>
              <a:t>reported by </a:t>
            </a:r>
            <a:r>
              <a:rPr lang="en-GB" sz="1800" dirty="0" smtClean="0"/>
              <a:t>extractive companies </a:t>
            </a:r>
            <a:r>
              <a:rPr lang="en-GB" sz="1800" dirty="0" smtClean="0">
                <a:solidFill>
                  <a:schemeClr val="tx1"/>
                </a:solidFill>
              </a:rPr>
              <a:t>were accrued amounts and not cash payments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Several payments reported only in USD while the corresponding receipts were </a:t>
            </a:r>
            <a:r>
              <a:rPr lang="en-GB" sz="1800" dirty="0" smtClean="0"/>
              <a:t>issued in Liberian Dollar. </a:t>
            </a:r>
            <a:r>
              <a:rPr lang="en-GB" sz="1800" dirty="0"/>
              <a:t>Discrepancies arose due to exchange </a:t>
            </a:r>
            <a:r>
              <a:rPr lang="en-GB" sz="1800" dirty="0" smtClean="0"/>
              <a:t>differences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800" dirty="0" smtClean="0"/>
              <a:t>Lack of communication following the submission of reporting template. Difficulties to resolve discrepancies</a:t>
            </a:r>
            <a:endParaRPr lang="en-GB" sz="1800" dirty="0"/>
          </a:p>
        </p:txBody>
      </p:sp>
      <p:sp>
        <p:nvSpPr>
          <p:cNvPr id="5" name="ZoneTexte 4"/>
          <p:cNvSpPr txBox="1"/>
          <p:nvPr/>
        </p:nvSpPr>
        <p:spPr>
          <a:xfrm>
            <a:off x="8332839" y="6282813"/>
            <a:ext cx="324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9A5A115-41D5-4277-92A5-CD02DCE99A7C}" type="slidenum">
              <a:rPr lang="fr-FR" sz="1000" smtClean="0"/>
              <a:pPr/>
              <a:t>23</a:t>
            </a:fld>
            <a:endParaRPr lang="fr-FR" sz="10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1468438"/>
            <a:ext cx="1784350" cy="75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L</a:t>
            </a:r>
            <a:r>
              <a:rPr lang="en-GB" sz="1100" b="1" dirty="0" smtClean="0">
                <a:solidFill>
                  <a:schemeClr val="bg1"/>
                </a:solidFill>
              </a:rPr>
              <a:t>EITI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Reconciliation for the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year 2012-2013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Stakeholder Workshop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Reconciliation issues</a:t>
            </a:r>
            <a:endParaRPr lang="en-GB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886858" y="1263655"/>
            <a:ext cx="7065414" cy="385731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sz="2200" dirty="0" smtClean="0"/>
              <a:t>Importance of appointing the appropriate person to prepare the reporting template (Accounts Officer, Tax Officer)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sz="2200" dirty="0" smtClean="0"/>
              <a:t>Importance of using correct company name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sz="2200" dirty="0" smtClean="0"/>
              <a:t>Importance to contact Auditors in order to plan their intervention before the deadline 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sz="2200" dirty="0"/>
              <a:t>Importance to coordinate wit the </a:t>
            </a:r>
            <a:r>
              <a:rPr lang="en-US" sz="2200" dirty="0"/>
              <a:t>Auditor </a:t>
            </a:r>
            <a:r>
              <a:rPr lang="en-US" sz="2200" dirty="0" smtClean="0"/>
              <a:t>for </a:t>
            </a:r>
            <a:r>
              <a:rPr lang="en-US" sz="2200" dirty="0"/>
              <a:t>the certification of reporting templates</a:t>
            </a:r>
            <a:endParaRPr lang="en-GB" sz="2200" dirty="0"/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n-GB" sz="2200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8332839" y="6282813"/>
            <a:ext cx="324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9A5A115-41D5-4277-92A5-CD02DCE99A7C}" type="slidenum">
              <a:rPr lang="fr-FR" sz="1000" smtClean="0"/>
              <a:pPr/>
              <a:t>24</a:t>
            </a:fld>
            <a:endParaRPr lang="fr-FR" sz="10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1468438"/>
            <a:ext cx="1784350" cy="75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L</a:t>
            </a:r>
            <a:r>
              <a:rPr lang="en-GB" sz="1100" b="1" dirty="0" smtClean="0">
                <a:solidFill>
                  <a:schemeClr val="bg1"/>
                </a:solidFill>
              </a:rPr>
              <a:t>EITI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Reconciliation for the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year 2012-2013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Stakeholder Workshop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8900"/>
            <a:r>
              <a:rPr lang="en-GB" b="1" dirty="0" smtClean="0"/>
              <a:t>Reporting Template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938339" y="1595088"/>
            <a:ext cx="6630896" cy="4933946"/>
          </a:xfrm>
        </p:spPr>
        <p:txBody>
          <a:bodyPr/>
          <a:lstStyle/>
          <a:p>
            <a:pPr>
              <a:buNone/>
            </a:pPr>
            <a:r>
              <a:rPr lang="en-GB" sz="2400" b="1" u="sng" dirty="0" smtClean="0"/>
              <a:t>Submission</a:t>
            </a:r>
          </a:p>
          <a:p>
            <a:r>
              <a:rPr lang="en-GB" sz="2400" dirty="0" smtClean="0"/>
              <a:t>Please provide your email addresses and contact details in the attendance sheet. </a:t>
            </a:r>
            <a:endParaRPr lang="fr-FR" sz="2400" dirty="0" smtClean="0"/>
          </a:p>
          <a:p>
            <a:r>
              <a:rPr lang="en-US" sz="2400" dirty="0" smtClean="0"/>
              <a:t>For any information or enquiries please contact us on: </a:t>
            </a:r>
            <a:r>
              <a:rPr lang="en-US" sz="2400" u="sng" dirty="0" smtClean="0">
                <a:solidFill>
                  <a:srgbClr val="000099"/>
                </a:solidFill>
              </a:rPr>
              <a:t>leiti@moorestephens.com</a:t>
            </a:r>
          </a:p>
          <a:p>
            <a:pPr marL="442913" indent="0">
              <a:spcBef>
                <a:spcPts val="0"/>
              </a:spcBef>
              <a:buNone/>
            </a:pPr>
            <a:r>
              <a:rPr lang="en-GB" sz="2400" b="1" dirty="0" smtClean="0"/>
              <a:t>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332839" y="6282813"/>
            <a:ext cx="324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9A5A115-41D5-4277-92A5-CD02DCE99A7C}" type="slidenum">
              <a:rPr lang="fr-FR" sz="1000" smtClean="0"/>
              <a:pPr/>
              <a:t>25</a:t>
            </a:fld>
            <a:endParaRPr lang="fr-FR" sz="10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1468438"/>
            <a:ext cx="1784350" cy="75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L</a:t>
            </a:r>
            <a:r>
              <a:rPr lang="en-GB" sz="1100" b="1" dirty="0" smtClean="0">
                <a:solidFill>
                  <a:schemeClr val="bg1"/>
                </a:solidFill>
              </a:rPr>
              <a:t>EITI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Reconciliation for the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year 2012-2013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Stakeholder Workshop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8900"/>
            <a:r>
              <a:rPr lang="en-GB" b="1" dirty="0" smtClean="0"/>
              <a:t>Dispatch of the Reporting Package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901372" y="1457678"/>
            <a:ext cx="6920411" cy="5071356"/>
          </a:xfrm>
        </p:spPr>
        <p:txBody>
          <a:bodyPr/>
          <a:lstStyle/>
          <a:p>
            <a:r>
              <a:rPr lang="fr-FR" sz="1800" b="1" dirty="0" smtClean="0">
                <a:solidFill>
                  <a:srgbClr val="FF0000"/>
                </a:solidFill>
              </a:rPr>
              <a:t>Importance of </a:t>
            </a:r>
            <a:r>
              <a:rPr lang="fr-FR" sz="1800" b="1" dirty="0" err="1" smtClean="0">
                <a:solidFill>
                  <a:srgbClr val="FF0000"/>
                </a:solidFill>
              </a:rPr>
              <a:t>sending</a:t>
            </a:r>
            <a:r>
              <a:rPr lang="fr-FR" sz="1800" b="1" dirty="0" smtClean="0">
                <a:solidFill>
                  <a:srgbClr val="FF0000"/>
                </a:solidFill>
              </a:rPr>
              <a:t> soft copies of </a:t>
            </a:r>
            <a:r>
              <a:rPr lang="fr-FR" sz="1800" b="1" dirty="0" err="1" smtClean="0">
                <a:solidFill>
                  <a:srgbClr val="FF0000"/>
                </a:solidFill>
              </a:rPr>
              <a:t>reporting</a:t>
            </a:r>
            <a:r>
              <a:rPr lang="fr-FR" sz="1800" b="1" dirty="0" smtClean="0">
                <a:solidFill>
                  <a:srgbClr val="FF0000"/>
                </a:solidFill>
              </a:rPr>
              <a:t> </a:t>
            </a:r>
            <a:r>
              <a:rPr lang="fr-FR" sz="1800" b="1" dirty="0" err="1" smtClean="0">
                <a:solidFill>
                  <a:srgbClr val="FF0000"/>
                </a:solidFill>
              </a:rPr>
              <a:t>template</a:t>
            </a:r>
            <a:r>
              <a:rPr lang="fr-FR" sz="1800" b="1" dirty="0" smtClean="0">
                <a:solidFill>
                  <a:srgbClr val="FF0000"/>
                </a:solidFill>
              </a:rPr>
              <a:t> on time : </a:t>
            </a:r>
            <a:r>
              <a:rPr lang="en-GB" sz="1800" b="1" u="sng" dirty="0" smtClean="0">
                <a:solidFill>
                  <a:srgbClr val="00B050"/>
                </a:solidFill>
              </a:rPr>
              <a:t>Friday 19 June 2015 </a:t>
            </a:r>
            <a:endParaRPr lang="fr-FR" sz="1800" b="1" u="sng" dirty="0" smtClean="0">
              <a:solidFill>
                <a:srgbClr val="00B050"/>
              </a:solidFill>
            </a:endParaRPr>
          </a:p>
          <a:p>
            <a:r>
              <a:rPr lang="en-GB" sz="1800" dirty="0" smtClean="0"/>
              <a:t>Soft copies (in Excel, not PDF) to be emailed to: </a:t>
            </a:r>
            <a:r>
              <a:rPr lang="en-GB" sz="1800" u="sng" dirty="0">
                <a:solidFill>
                  <a:srgbClr val="000099"/>
                </a:solidFill>
              </a:rPr>
              <a:t>l</a:t>
            </a:r>
            <a:r>
              <a:rPr lang="en-GB" sz="1800" u="sng" dirty="0" smtClean="0">
                <a:solidFill>
                  <a:srgbClr val="000099"/>
                </a:solidFill>
              </a:rPr>
              <a:t>eiti@moorestephens.com</a:t>
            </a:r>
          </a:p>
          <a:p>
            <a:r>
              <a:rPr lang="en-GB" sz="1800" dirty="0" smtClean="0"/>
              <a:t>Scanned copy of the audited financial statements to be emailed to </a:t>
            </a:r>
            <a:r>
              <a:rPr lang="en-GB" sz="1800" u="sng" dirty="0">
                <a:solidFill>
                  <a:srgbClr val="000099"/>
                </a:solidFill>
              </a:rPr>
              <a:t>l</a:t>
            </a:r>
            <a:r>
              <a:rPr lang="en-GB" sz="1800" u="sng" dirty="0" smtClean="0">
                <a:solidFill>
                  <a:srgbClr val="000099"/>
                </a:solidFill>
              </a:rPr>
              <a:t>eiti@moorestephens.com</a:t>
            </a:r>
            <a:endParaRPr lang="en-GB" sz="1800" dirty="0" smtClean="0"/>
          </a:p>
          <a:p>
            <a:r>
              <a:rPr lang="en-GB" sz="1800" b="1" dirty="0" smtClean="0"/>
              <a:t>Certified </a:t>
            </a:r>
            <a:r>
              <a:rPr lang="en-GB" sz="1800" dirty="0" smtClean="0"/>
              <a:t>hard copies with original signatures to be sent in sealed envelope to LEITI Reconciler no later than </a:t>
            </a:r>
            <a:r>
              <a:rPr lang="en-GB" sz="1800" b="1" u="sng" dirty="0" smtClean="0">
                <a:solidFill>
                  <a:srgbClr val="00B050"/>
                </a:solidFill>
              </a:rPr>
              <a:t>Friday 19 June 2015</a:t>
            </a:r>
            <a:r>
              <a:rPr lang="en-GB" sz="1800" dirty="0" smtClean="0"/>
              <a:t>:</a:t>
            </a:r>
          </a:p>
          <a:p>
            <a:pPr marL="18097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ZA" sz="1800" b="1" dirty="0" smtClean="0"/>
              <a:t>Liberia Extractive Industries Transparency Initiative Secretariat (LEITI)</a:t>
            </a:r>
            <a:endParaRPr lang="fr-FR" sz="1800" b="1" dirty="0" smtClean="0"/>
          </a:p>
          <a:p>
            <a:pPr marL="366713" indent="-185738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800" b="1" dirty="0" smtClean="0"/>
              <a:t>Old Bureau of the Budget Building</a:t>
            </a:r>
          </a:p>
          <a:p>
            <a:pPr marL="366713" indent="-185738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800" b="1" dirty="0" smtClean="0"/>
              <a:t>Capitol Hill</a:t>
            </a:r>
          </a:p>
          <a:p>
            <a:pPr marL="366713" indent="-185738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800" b="1" dirty="0" smtClean="0"/>
              <a:t>Monrovia, Liberia</a:t>
            </a:r>
            <a:endParaRPr lang="en-ZA" sz="1800" b="1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8332839" y="6282813"/>
            <a:ext cx="324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9A5A115-41D5-4277-92A5-CD02DCE99A7C}" type="slidenum">
              <a:rPr lang="fr-FR" sz="1000" smtClean="0"/>
              <a:pPr/>
              <a:t>26</a:t>
            </a:fld>
            <a:endParaRPr lang="fr-FR" sz="1000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0" y="1468438"/>
            <a:ext cx="1784350" cy="75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L</a:t>
            </a:r>
            <a:r>
              <a:rPr lang="en-GB" sz="1100" b="1" dirty="0" smtClean="0">
                <a:solidFill>
                  <a:schemeClr val="bg1"/>
                </a:solidFill>
              </a:rPr>
              <a:t>EITI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Reconciliation for the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year 2012-2013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Stakeholder Workshop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648202" y="2971794"/>
            <a:ext cx="4376057" cy="830997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  <a:effectLst>
            <a:reflection blurRad="6350" stA="50000" endA="300" endPos="90000" dist="50800" dir="5400000" sy="-100000" algn="bl" rotWithShape="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48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>
                    <a:lumMod val="95000"/>
                  </a:schemeClr>
                </a:solidFill>
                <a:effectLst>
                  <a:outerShdw dist="20320" dir="1799969" algn="tl" rotWithShape="0">
                    <a:srgbClr val="000000">
                      <a:alpha val="39999"/>
                    </a:srgbClr>
                  </a:outerShdw>
                </a:effectLst>
                <a:latin typeface="Verdana"/>
                <a:ea typeface="Verdana"/>
                <a:cs typeface="Verdana"/>
              </a:rPr>
              <a:t>Questions?</a:t>
            </a:r>
            <a:endParaRPr lang="en-GB" sz="48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>
                  <a:lumMod val="95000"/>
                </a:schemeClr>
              </a:solidFill>
              <a:effectLst>
                <a:outerShdw dist="20320" dir="1799969" algn="tl" rotWithShape="0">
                  <a:srgbClr val="000000">
                    <a:alpha val="39999"/>
                  </a:srgbClr>
                </a:outerShdw>
              </a:effectLst>
              <a:latin typeface="Verdana"/>
              <a:ea typeface="Verdana"/>
              <a:cs typeface="Verdana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841964" y="614997"/>
            <a:ext cx="4084322" cy="1304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2000" b="1" dirty="0">
                <a:solidFill>
                  <a:schemeClr val="bg1"/>
                </a:solidFill>
              </a:rPr>
              <a:t>L</a:t>
            </a:r>
            <a:r>
              <a:rPr lang="en-GB" sz="2000" b="1" dirty="0" smtClean="0">
                <a:solidFill>
                  <a:schemeClr val="bg1"/>
                </a:solidFill>
              </a:rPr>
              <a:t>EITI</a:t>
            </a:r>
            <a:endParaRPr lang="en-GB" sz="20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2000" b="1" dirty="0" smtClean="0">
                <a:solidFill>
                  <a:schemeClr val="bg1"/>
                </a:solidFill>
              </a:rPr>
              <a:t> Reconciliation for the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2000" b="1" dirty="0" smtClean="0">
                <a:solidFill>
                  <a:schemeClr val="bg1"/>
                </a:solidFill>
              </a:rPr>
              <a:t> year 2012-2013</a:t>
            </a:r>
            <a:endParaRPr lang="en-GB" sz="20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2000" b="1" dirty="0">
                <a:solidFill>
                  <a:schemeClr val="bg1"/>
                </a:solidFill>
              </a:rPr>
              <a:t>Stakeholder Workshop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2E2E6E"/>
                </a:solidFill>
              </a:rPr>
              <a:t>The reconciliation process</a:t>
            </a:r>
          </a:p>
        </p:txBody>
      </p:sp>
      <p:sp>
        <p:nvSpPr>
          <p:cNvPr id="29" name="Chevron 28"/>
          <p:cNvSpPr/>
          <p:nvPr/>
        </p:nvSpPr>
        <p:spPr bwMode="auto">
          <a:xfrm>
            <a:off x="2034907" y="1567543"/>
            <a:ext cx="1289028" cy="1306286"/>
          </a:xfrm>
          <a:prstGeom prst="chevron">
            <a:avLst>
              <a:gd name="adj" fmla="val 8730"/>
            </a:avLst>
          </a:prstGeom>
          <a:solidFill>
            <a:srgbClr val="007CA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Phase I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 smtClean="0">
              <a:solidFill>
                <a:schemeClr val="bg1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bg1"/>
                </a:solidFill>
              </a:rPr>
              <a:t>Preliminary analysis &amp; scoping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0" name="Chevron 29"/>
          <p:cNvSpPr/>
          <p:nvPr/>
        </p:nvSpPr>
        <p:spPr bwMode="auto">
          <a:xfrm>
            <a:off x="3389094" y="1560289"/>
            <a:ext cx="1126348" cy="1300504"/>
          </a:xfrm>
          <a:prstGeom prst="chevron">
            <a:avLst>
              <a:gd name="adj" fmla="val 8730"/>
            </a:avLst>
          </a:prstGeom>
          <a:solidFill>
            <a:srgbClr val="007CA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Phase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II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baseline="0" dirty="0" smtClean="0">
              <a:solidFill>
                <a:schemeClr val="bg1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baseline="0" dirty="0" smtClean="0">
                <a:solidFill>
                  <a:schemeClr val="bg1"/>
                </a:solidFill>
              </a:rPr>
              <a:t>Capacity building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1" name="Chevron 30"/>
          <p:cNvSpPr/>
          <p:nvPr/>
        </p:nvSpPr>
        <p:spPr bwMode="auto">
          <a:xfrm>
            <a:off x="4572007" y="1567543"/>
            <a:ext cx="1175657" cy="1306285"/>
          </a:xfrm>
          <a:prstGeom prst="chevron">
            <a:avLst>
              <a:gd name="adj" fmla="val 8730"/>
            </a:avLst>
          </a:prstGeom>
          <a:solidFill>
            <a:srgbClr val="007CA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Phase III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 smtClean="0">
              <a:solidFill>
                <a:schemeClr val="bg1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bg1"/>
                </a:solidFill>
              </a:rPr>
              <a:t>Data collection 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2" name="Chevron 31"/>
          <p:cNvSpPr/>
          <p:nvPr/>
        </p:nvSpPr>
        <p:spPr bwMode="auto">
          <a:xfrm>
            <a:off x="5808614" y="1560289"/>
            <a:ext cx="1612575" cy="1300504"/>
          </a:xfrm>
          <a:prstGeom prst="chevron">
            <a:avLst>
              <a:gd name="adj" fmla="val 8730"/>
            </a:avLst>
          </a:prstGeom>
          <a:solidFill>
            <a:srgbClr val="007CA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Phase IV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 smtClean="0">
              <a:solidFill>
                <a:schemeClr val="bg1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bg1"/>
                </a:solidFill>
              </a:rPr>
              <a:t>Reconciliation and analyses of discrepancies 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3" name="Chevron 32"/>
          <p:cNvSpPr/>
          <p:nvPr/>
        </p:nvSpPr>
        <p:spPr bwMode="auto">
          <a:xfrm>
            <a:off x="7434219" y="1567543"/>
            <a:ext cx="1245484" cy="1317845"/>
          </a:xfrm>
          <a:prstGeom prst="chevron">
            <a:avLst>
              <a:gd name="adj" fmla="val 8730"/>
            </a:avLst>
          </a:prstGeom>
          <a:solidFill>
            <a:srgbClr val="007CA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Phase V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 smtClean="0">
              <a:solidFill>
                <a:schemeClr val="bg1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bg1"/>
                </a:solidFill>
              </a:rPr>
              <a:t>Reporting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4" name="Flèche vers le bas 33"/>
          <p:cNvSpPr/>
          <p:nvPr/>
        </p:nvSpPr>
        <p:spPr bwMode="auto">
          <a:xfrm>
            <a:off x="2470335" y="3091525"/>
            <a:ext cx="304800" cy="914400"/>
          </a:xfrm>
          <a:prstGeom prst="downArrow">
            <a:avLst/>
          </a:prstGeom>
          <a:solidFill>
            <a:srgbClr val="92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5" name="Flèche vers le bas 34"/>
          <p:cNvSpPr/>
          <p:nvPr/>
        </p:nvSpPr>
        <p:spPr bwMode="auto">
          <a:xfrm>
            <a:off x="5007435" y="3113331"/>
            <a:ext cx="304800" cy="914400"/>
          </a:xfrm>
          <a:prstGeom prst="downArrow">
            <a:avLst/>
          </a:prstGeom>
          <a:solidFill>
            <a:srgbClr val="92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6" name="Flèche vers le bas 35"/>
          <p:cNvSpPr/>
          <p:nvPr/>
        </p:nvSpPr>
        <p:spPr bwMode="auto">
          <a:xfrm>
            <a:off x="7936409" y="3143782"/>
            <a:ext cx="304800" cy="914400"/>
          </a:xfrm>
          <a:prstGeom prst="downArrow">
            <a:avLst/>
          </a:prstGeom>
          <a:solidFill>
            <a:srgbClr val="92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023299" y="4392010"/>
            <a:ext cx="1260000" cy="1260000"/>
          </a:xfrm>
          <a:prstGeom prst="rect">
            <a:avLst/>
          </a:prstGeom>
          <a:solidFill>
            <a:srgbClr val="92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solidFill>
                <a:schemeClr val="bg1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bg1"/>
                </a:solidFill>
              </a:rPr>
              <a:t>Inception report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637210" y="4392010"/>
            <a:ext cx="1260000" cy="1260000"/>
          </a:xfrm>
          <a:prstGeom prst="rect">
            <a:avLst/>
          </a:prstGeom>
          <a:solidFill>
            <a:srgbClr val="92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Progress report</a:t>
            </a:r>
          </a:p>
        </p:txBody>
      </p:sp>
      <p:sp>
        <p:nvSpPr>
          <p:cNvPr id="39" name="Flèche droite 38"/>
          <p:cNvSpPr/>
          <p:nvPr/>
        </p:nvSpPr>
        <p:spPr bwMode="auto">
          <a:xfrm>
            <a:off x="3464673" y="4786919"/>
            <a:ext cx="975189" cy="319314"/>
          </a:xfrm>
          <a:prstGeom prst="rightArrow">
            <a:avLst/>
          </a:prstGeom>
          <a:solidFill>
            <a:srgbClr val="92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0" name="Flèche droite 39"/>
          <p:cNvSpPr/>
          <p:nvPr/>
        </p:nvSpPr>
        <p:spPr bwMode="auto">
          <a:xfrm>
            <a:off x="6134465" y="4786919"/>
            <a:ext cx="1045189" cy="319314"/>
          </a:xfrm>
          <a:prstGeom prst="rightArrow">
            <a:avLst/>
          </a:prstGeom>
          <a:solidFill>
            <a:srgbClr val="92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458809" y="4392010"/>
            <a:ext cx="1260000" cy="1260000"/>
          </a:xfrm>
          <a:prstGeom prst="rect">
            <a:avLst/>
          </a:prstGeom>
          <a:solidFill>
            <a:srgbClr val="92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EITI Report</a:t>
            </a: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0" y="1468438"/>
            <a:ext cx="1784350" cy="75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L</a:t>
            </a:r>
            <a:r>
              <a:rPr lang="en-GB" sz="1100" b="1" dirty="0" smtClean="0">
                <a:solidFill>
                  <a:schemeClr val="bg1"/>
                </a:solidFill>
              </a:rPr>
              <a:t>EITI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Reconciliation for the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year 2012-2013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Stakeholder Workshop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8332839" y="6282813"/>
            <a:ext cx="324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1CC1AC2-BD3C-45F2-9D6E-6E9D4E7F010C}" type="slidenum">
              <a:rPr lang="fr-FR" sz="1000" smtClean="0"/>
              <a:t>3</a:t>
            </a:fld>
            <a:endParaRPr lang="fr-F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005780" y="1466850"/>
            <a:ext cx="6949307" cy="4963447"/>
          </a:xfrm>
        </p:spPr>
        <p:txBody>
          <a:bodyPr/>
          <a:lstStyle/>
          <a:p>
            <a:pPr marL="261938" indent="-261938">
              <a:spcAft>
                <a:spcPts val="1200"/>
              </a:spcAft>
              <a:buNone/>
            </a:pPr>
            <a:r>
              <a:rPr lang="en-GB" b="1" u="sng" dirty="0" smtClean="0"/>
              <a:t>Activities</a:t>
            </a:r>
          </a:p>
          <a:p>
            <a:pPr marL="261938" indent="-261938">
              <a:buFont typeface="Wingdings" pitchFamily="2" charset="2"/>
              <a:buChar char="v"/>
            </a:pP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Understand the size of the extractive industry in Liberia and payment streams between extractive companies and Government Agencies</a:t>
            </a:r>
          </a:p>
          <a:p>
            <a:pPr marL="261938" indent="-261938">
              <a:buFont typeface="Wingdings" pitchFamily="2" charset="2"/>
              <a:buChar char="v"/>
            </a:pPr>
            <a:r>
              <a:rPr lang="en-GB" dirty="0" smtClean="0"/>
              <a:t>Determine which extractive companies and Government Agencies are to be included in the reconciliation exercise</a:t>
            </a:r>
          </a:p>
          <a:p>
            <a:pPr marL="261938" indent="-261938">
              <a:buFont typeface="Wingdings" pitchFamily="2" charset="2"/>
              <a:buChar char="v"/>
            </a:pP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Determine the list of taxes, fees and charges to be included in the reconciliation exercise</a:t>
            </a:r>
          </a:p>
          <a:p>
            <a:pPr marL="261938" indent="-261938">
              <a:buFont typeface="Wingdings" pitchFamily="2" charset="2"/>
              <a:buChar char="v"/>
            </a:pPr>
            <a:r>
              <a:rPr lang="en-GB" dirty="0" smtClean="0"/>
              <a:t>Update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reporting template</a:t>
            </a:r>
          </a:p>
          <a:p>
            <a:pPr marL="261938" indent="-261938">
              <a:buFont typeface="Wingdings" pitchFamily="2" charset="2"/>
              <a:buChar char="v"/>
            </a:pP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Conduct a training workshop for all stakeholders</a:t>
            </a:r>
          </a:p>
          <a:p>
            <a:pPr marL="261938" indent="-261938">
              <a:buFont typeface="Wingdings" pitchFamily="2" charset="2"/>
              <a:buChar char="v"/>
            </a:pPr>
            <a:endParaRPr lang="en-GB" dirty="0" smtClean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1468438"/>
            <a:ext cx="1784350" cy="75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L</a:t>
            </a:r>
            <a:r>
              <a:rPr lang="en-GB" sz="1100" b="1" dirty="0" smtClean="0">
                <a:solidFill>
                  <a:schemeClr val="bg1"/>
                </a:solidFill>
              </a:rPr>
              <a:t>EITI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Reconciliation for the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year 2012-2013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Stakeholder Workshop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938338" y="153535"/>
            <a:ext cx="7205662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GB" b="1" kern="0" dirty="0" smtClean="0">
                <a:solidFill>
                  <a:srgbClr val="2E2E6E"/>
                </a:solidFill>
              </a:rPr>
              <a:t>The reconciliation process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332839" y="6282813"/>
            <a:ext cx="324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5F23DB3-F566-41B0-A697-6A730C0348E9}" type="slidenum">
              <a:rPr lang="fr-FR" sz="1000" smtClean="0"/>
              <a:t>4</a:t>
            </a:fld>
            <a:endParaRPr lang="fr-F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976284" y="1466850"/>
            <a:ext cx="6978804" cy="4733653"/>
          </a:xfrm>
        </p:spPr>
        <p:txBody>
          <a:bodyPr/>
          <a:lstStyle/>
          <a:p>
            <a:pPr marL="261938" indent="-261938">
              <a:spcAft>
                <a:spcPts val="1200"/>
              </a:spcAft>
              <a:buNone/>
            </a:pPr>
            <a:r>
              <a:rPr lang="en-GB" b="1" u="sng" dirty="0" smtClean="0"/>
              <a:t>Activities</a:t>
            </a:r>
          </a:p>
          <a:p>
            <a:pPr marL="261938" indent="-261938">
              <a:buFont typeface="Wingdings" pitchFamily="2" charset="2"/>
              <a:buChar char="v"/>
            </a:pPr>
            <a:r>
              <a:rPr lang="en-GB" dirty="0" smtClean="0"/>
              <a:t>Dispatch the reporting package to extractive companies and Government Agencies</a:t>
            </a:r>
            <a:endParaRPr lang="en-GB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61938" indent="-261938">
              <a:buFont typeface="Wingdings" pitchFamily="2" charset="2"/>
              <a:buChar char="v"/>
            </a:pPr>
            <a:r>
              <a:rPr lang="en-GB" dirty="0" smtClean="0"/>
              <a:t>R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econcile all data submitted by extractive companies and Government Agencies</a:t>
            </a:r>
          </a:p>
          <a:p>
            <a:pPr marL="261938" indent="-261938">
              <a:buFont typeface="Wingdings" pitchFamily="2" charset="2"/>
              <a:buChar char="v"/>
            </a:pPr>
            <a:r>
              <a:rPr lang="en-GB" dirty="0" smtClean="0"/>
              <a:t>Identify and analyse discrepancies between reported amounts</a:t>
            </a:r>
          </a:p>
          <a:p>
            <a:pPr marL="261938" indent="-261938">
              <a:buFont typeface="Wingdings" pitchFamily="2" charset="2"/>
              <a:buChar char="v"/>
            </a:pP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Justify and explain if possible the discrepancies and operate the necessary adjustments</a:t>
            </a:r>
          </a:p>
          <a:p>
            <a:pPr marL="261938" indent="-261938">
              <a:buFont typeface="Wingdings" pitchFamily="2" charset="2"/>
              <a:buChar char="v"/>
            </a:pPr>
            <a:r>
              <a:rPr lang="en-GB" dirty="0" smtClean="0"/>
              <a:t>Produce the LEITI report</a:t>
            </a:r>
            <a:endParaRPr lang="en-GB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1468438"/>
            <a:ext cx="1784350" cy="75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L</a:t>
            </a:r>
            <a:r>
              <a:rPr lang="en-GB" sz="1100" b="1" dirty="0" smtClean="0">
                <a:solidFill>
                  <a:schemeClr val="bg1"/>
                </a:solidFill>
              </a:rPr>
              <a:t>EITI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Reconciliation for the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year 2012-2013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Stakeholder Workshop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938338" y="131763"/>
            <a:ext cx="7205662" cy="898525"/>
          </a:xfrm>
        </p:spPr>
        <p:txBody>
          <a:bodyPr/>
          <a:lstStyle/>
          <a:p>
            <a:r>
              <a:rPr lang="en-GB" b="1" dirty="0" smtClean="0">
                <a:solidFill>
                  <a:srgbClr val="2E2E6E"/>
                </a:solidFill>
              </a:rPr>
              <a:t>The reconciliation process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332839" y="6282813"/>
            <a:ext cx="324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C3A8F02-6BE0-4D72-BF9F-FE50F8AA3292}" type="slidenum">
              <a:rPr lang="fr-FR" sz="1000" smtClean="0"/>
              <a:t>5</a:t>
            </a:fld>
            <a:endParaRPr lang="fr-F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54013" indent="-354013">
              <a:spcBef>
                <a:spcPts val="0"/>
              </a:spcBef>
              <a:spcAft>
                <a:spcPts val="2400"/>
              </a:spcAft>
            </a:pPr>
            <a:r>
              <a:rPr lang="fr-FR" b="1" dirty="0" smtClean="0"/>
              <a:t>The </a:t>
            </a:r>
            <a:r>
              <a:rPr lang="en-US" b="1" dirty="0" smtClean="0"/>
              <a:t>reconciliation </a:t>
            </a:r>
            <a:r>
              <a:rPr lang="fr-FR" b="1" dirty="0" smtClean="0"/>
              <a:t>scope</a:t>
            </a:r>
            <a:endParaRPr lang="en-US" b="1" dirty="0" smtClean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0" y="1468438"/>
            <a:ext cx="1784350" cy="75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L</a:t>
            </a:r>
            <a:r>
              <a:rPr lang="en-GB" sz="1100" b="1" dirty="0" smtClean="0">
                <a:solidFill>
                  <a:schemeClr val="bg1"/>
                </a:solidFill>
              </a:rPr>
              <a:t>EITI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Reconciliation for the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year 2012-2013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Stakeholder Workshop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938338" y="1312539"/>
            <a:ext cx="6897750" cy="4733653"/>
          </a:xfrm>
        </p:spPr>
        <p:txBody>
          <a:bodyPr/>
          <a:lstStyle/>
          <a:p>
            <a:pPr marL="261938" indent="-261938">
              <a:spcAft>
                <a:spcPts val="1200"/>
              </a:spcAft>
              <a:buNone/>
            </a:pPr>
            <a:r>
              <a:rPr lang="en-GB" b="1" u="sng" dirty="0" smtClean="0"/>
              <a:t>Extractive companies</a:t>
            </a:r>
          </a:p>
          <a:p>
            <a:pPr marL="261938" indent="-261938">
              <a:buFont typeface="Wingdings" pitchFamily="2" charset="2"/>
              <a:buChar char="v"/>
            </a:pPr>
            <a:r>
              <a:rPr lang="en-GB" dirty="0" smtClean="0"/>
              <a:t>75 extractive companies are included in the reconciliation process and will be required to submit a reporting template</a:t>
            </a:r>
          </a:p>
          <a:p>
            <a:pPr marL="261938" indent="-261938">
              <a:buFont typeface="Wingdings" pitchFamily="2" charset="2"/>
              <a:buChar char="v"/>
            </a:pPr>
            <a:endParaRPr lang="en-GB" dirty="0"/>
          </a:p>
          <a:p>
            <a:pPr marL="261938" indent="-261938">
              <a:buFont typeface="Wingdings" pitchFamily="2" charset="2"/>
              <a:buChar char="v"/>
            </a:pPr>
            <a:endParaRPr lang="en-GB" dirty="0" smtClean="0"/>
          </a:p>
          <a:p>
            <a:pPr marL="261938" indent="-261938">
              <a:buFont typeface="Wingdings" pitchFamily="2" charset="2"/>
              <a:buChar char="v"/>
            </a:pPr>
            <a:endParaRPr lang="en-GB" dirty="0"/>
          </a:p>
          <a:p>
            <a:pPr marL="261938" indent="-261938">
              <a:buFont typeface="Wingdings" pitchFamily="2" charset="2"/>
              <a:buChar char="v"/>
            </a:pPr>
            <a:endParaRPr lang="en-GB" dirty="0" smtClean="0"/>
          </a:p>
          <a:p>
            <a:pPr marL="261938" indent="-261938">
              <a:spcBef>
                <a:spcPts val="0"/>
              </a:spcBef>
              <a:buFont typeface="Wingdings" pitchFamily="2" charset="2"/>
              <a:buChar char="v"/>
            </a:pPr>
            <a:r>
              <a:rPr lang="en-GB" dirty="0" smtClean="0"/>
              <a:t>The detailed list of extractive companies will be included in the instructions to reporting entities.</a:t>
            </a:r>
          </a:p>
          <a:p>
            <a:pPr marL="261938" indent="-261938">
              <a:buFont typeface="Wingdings" pitchFamily="2" charset="2"/>
              <a:buChar char="v"/>
            </a:pPr>
            <a:r>
              <a:rPr lang="en-US" b="1" dirty="0">
                <a:solidFill>
                  <a:srgbClr val="FF0000"/>
                </a:solidFill>
              </a:rPr>
              <a:t>The remaining extractive companies are selected by the MSG to be part of the EITI scope through unilateral disclosure of government agencies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610880"/>
              </p:ext>
            </p:extLst>
          </p:nvPr>
        </p:nvGraphicFramePr>
        <p:xfrm>
          <a:off x="2247795" y="2656115"/>
          <a:ext cx="6409508" cy="16110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3531"/>
                <a:gridCol w="1881052"/>
                <a:gridCol w="1854925"/>
              </a:tblGrid>
              <a:tr h="52271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dirty="0" err="1">
                          <a:effectLst/>
                        </a:rPr>
                        <a:t>Sector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5E5B9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err="1" smtClean="0">
                          <a:effectLst/>
                        </a:rPr>
                        <a:t>Nber</a:t>
                      </a:r>
                      <a:r>
                        <a:rPr lang="en-GB" sz="1400" dirty="0" smtClean="0">
                          <a:effectLst/>
                        </a:rPr>
                        <a:t> of</a:t>
                      </a:r>
                      <a:br>
                        <a:rPr lang="en-GB" sz="1400" dirty="0" smtClean="0">
                          <a:effectLst/>
                        </a:rPr>
                      </a:br>
                      <a:r>
                        <a:rPr lang="en-GB" sz="1400" baseline="0" dirty="0" smtClean="0">
                          <a:effectLst/>
                        </a:rPr>
                        <a:t> companies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5E5B9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Materiality </a:t>
                      </a:r>
                      <a:br>
                        <a:rPr lang="en-GB" sz="1400" dirty="0" smtClean="0">
                          <a:effectLst/>
                        </a:rPr>
                      </a:br>
                      <a:r>
                        <a:rPr lang="en-GB" sz="1400" dirty="0" smtClean="0">
                          <a:effectLst/>
                        </a:rPr>
                        <a:t>threshold (USD)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5E5B93"/>
                    </a:solidFill>
                  </a:tcPr>
                </a:tc>
              </a:tr>
              <a:tr h="28465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Oil &amp; Gas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4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</a:rPr>
                        <a:t>200,000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6790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</a:rPr>
                        <a:t>Mining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41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</a:rPr>
                        <a:t>50,000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6790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</a:rPr>
                        <a:t>Forestry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+mn-ea"/>
                        </a:rPr>
                        <a:t>17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</a:rPr>
                        <a:t>50,000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6790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</a:rPr>
                        <a:t>Agriculture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13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</a:rPr>
                        <a:t>40,000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8332839" y="6282813"/>
            <a:ext cx="324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F2096AB-667C-4F8A-82B3-0F31F59B92A1}" type="slidenum">
              <a:rPr lang="fr-FR" sz="1000" smtClean="0"/>
              <a:t>6</a:t>
            </a:fld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163743528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54013" indent="-354013">
              <a:spcBef>
                <a:spcPts val="0"/>
              </a:spcBef>
              <a:spcAft>
                <a:spcPts val="2400"/>
              </a:spcAft>
            </a:pPr>
            <a:r>
              <a:rPr lang="fr-FR" b="1" dirty="0" smtClean="0"/>
              <a:t>The </a:t>
            </a:r>
            <a:r>
              <a:rPr lang="en-US" b="1" dirty="0" smtClean="0"/>
              <a:t>reconciliation </a:t>
            </a:r>
            <a:r>
              <a:rPr lang="fr-FR" b="1" dirty="0" smtClean="0"/>
              <a:t>scope</a:t>
            </a:r>
            <a:endParaRPr lang="en-US" b="1" dirty="0" smtClean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0" y="1468438"/>
            <a:ext cx="1784350" cy="75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L</a:t>
            </a:r>
            <a:r>
              <a:rPr lang="en-GB" sz="1100" b="1" dirty="0" smtClean="0">
                <a:solidFill>
                  <a:schemeClr val="bg1"/>
                </a:solidFill>
              </a:rPr>
              <a:t>EITI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Reconciliation for the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year 2012-2013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Stakeholder Workshop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938338" y="1312539"/>
            <a:ext cx="6897750" cy="4733653"/>
          </a:xfrm>
        </p:spPr>
        <p:txBody>
          <a:bodyPr/>
          <a:lstStyle/>
          <a:p>
            <a:pPr marL="261938" indent="-261938">
              <a:spcAft>
                <a:spcPts val="1200"/>
              </a:spcAft>
              <a:buNone/>
            </a:pPr>
            <a:r>
              <a:rPr lang="en-GB" b="1" u="sng" dirty="0" smtClean="0"/>
              <a:t>Government agencies</a:t>
            </a:r>
          </a:p>
          <a:p>
            <a:pPr marL="261938" indent="-261938">
              <a:buFont typeface="Wingdings" pitchFamily="2" charset="2"/>
              <a:buChar char="v"/>
            </a:pPr>
            <a:r>
              <a:rPr lang="en-GB" sz="1800" dirty="0" smtClean="0"/>
              <a:t>9 Government Agencies will requested to send reporting templates for the receipts they collected from the extractive companies: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413268"/>
              </p:ext>
            </p:extLst>
          </p:nvPr>
        </p:nvGraphicFramePr>
        <p:xfrm>
          <a:off x="2194557" y="2847705"/>
          <a:ext cx="6401783" cy="32747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01783"/>
              </a:tblGrid>
              <a:tr h="339628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noProof="0" dirty="0" err="1">
                          <a:effectLst/>
                        </a:rPr>
                        <a:t>Government</a:t>
                      </a:r>
                      <a:r>
                        <a:rPr lang="fr-FR" sz="1400" noProof="0" dirty="0">
                          <a:effectLst/>
                        </a:rPr>
                        <a:t> Agency</a:t>
                      </a:r>
                      <a:endParaRPr lang="fr-FR" sz="14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2612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b="0" noProof="0" dirty="0">
                          <a:solidFill>
                            <a:schemeClr val="tx1"/>
                          </a:solidFill>
                          <a:effectLst/>
                        </a:rPr>
                        <a:t>Liberia Revenue </a:t>
                      </a:r>
                      <a:r>
                        <a:rPr lang="fr-FR" sz="1400" b="0" noProof="0" dirty="0" err="1">
                          <a:solidFill>
                            <a:schemeClr val="tx1"/>
                          </a:solidFill>
                          <a:effectLst/>
                        </a:rPr>
                        <a:t>Authority</a:t>
                      </a:r>
                      <a:r>
                        <a:rPr lang="fr-FR" sz="1400" b="0" noProof="0" dirty="0">
                          <a:solidFill>
                            <a:schemeClr val="tx1"/>
                          </a:solidFill>
                          <a:effectLst/>
                        </a:rPr>
                        <a:t> - LRA</a:t>
                      </a:r>
                      <a:endParaRPr lang="fr-FR" sz="1400" b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FD6FF"/>
                    </a:solidFill>
                  </a:tcPr>
                </a:tc>
              </a:tr>
              <a:tr h="32612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Ministry of Lands, Mines and </a:t>
                      </a:r>
                      <a:r>
                        <a:rPr lang="fr-FR" sz="1400" b="0" noProof="0" dirty="0" err="1" smtClean="0">
                          <a:solidFill>
                            <a:schemeClr val="tx1"/>
                          </a:solidFill>
                          <a:effectLst/>
                        </a:rPr>
                        <a:t>Energy</a:t>
                      </a:r>
                      <a:r>
                        <a:rPr lang="fr-FR" sz="14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 - MLME</a:t>
                      </a:r>
                      <a:endParaRPr lang="fr-FR" sz="1400" b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32612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b="0" noProof="0" dirty="0" err="1" smtClean="0">
                          <a:solidFill>
                            <a:schemeClr val="tx1"/>
                          </a:solidFill>
                          <a:effectLst/>
                        </a:rPr>
                        <a:t>Forestry</a:t>
                      </a:r>
                      <a:r>
                        <a:rPr lang="fr-FR" sz="14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400" b="0" noProof="0" dirty="0" err="1" smtClean="0">
                          <a:solidFill>
                            <a:schemeClr val="tx1"/>
                          </a:solidFill>
                          <a:effectLst/>
                        </a:rPr>
                        <a:t>Development</a:t>
                      </a:r>
                      <a:r>
                        <a:rPr lang="fr-FR" sz="14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 Agency - FDA</a:t>
                      </a:r>
                      <a:endParaRPr lang="fr-FR" sz="1400" b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FD6FF"/>
                    </a:solidFill>
                  </a:tcPr>
                </a:tc>
              </a:tr>
              <a:tr h="32612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b="0" noProof="0" dirty="0">
                          <a:solidFill>
                            <a:schemeClr val="tx1"/>
                          </a:solidFill>
                          <a:effectLst/>
                        </a:rPr>
                        <a:t>National Port </a:t>
                      </a:r>
                      <a:r>
                        <a:rPr lang="fr-FR" sz="1400" b="0" noProof="0" dirty="0" err="1">
                          <a:solidFill>
                            <a:schemeClr val="tx1"/>
                          </a:solidFill>
                          <a:effectLst/>
                        </a:rPr>
                        <a:t>Authority</a:t>
                      </a:r>
                      <a:r>
                        <a:rPr lang="fr-FR" sz="1400" b="0" noProof="0" dirty="0">
                          <a:solidFill>
                            <a:schemeClr val="tx1"/>
                          </a:solidFill>
                          <a:effectLst/>
                        </a:rPr>
                        <a:t> - NPA</a:t>
                      </a:r>
                      <a:endParaRPr lang="fr-FR" sz="1400" b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32612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National </a:t>
                      </a:r>
                      <a:r>
                        <a:rPr lang="fr-FR" sz="1400" b="0" noProof="0" dirty="0" err="1" smtClean="0">
                          <a:solidFill>
                            <a:schemeClr val="tx1"/>
                          </a:solidFill>
                          <a:effectLst/>
                        </a:rPr>
                        <a:t>Oil</a:t>
                      </a:r>
                      <a:r>
                        <a:rPr lang="fr-FR" sz="14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400" b="0" noProof="0" dirty="0" err="1" smtClean="0">
                          <a:solidFill>
                            <a:schemeClr val="tx1"/>
                          </a:solidFill>
                          <a:effectLst/>
                        </a:rPr>
                        <a:t>Company</a:t>
                      </a:r>
                      <a:r>
                        <a:rPr lang="fr-FR" sz="14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 of Liberia NOCAL</a:t>
                      </a:r>
                      <a:endParaRPr lang="fr-FR" sz="1400" b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FD6FF"/>
                    </a:solidFill>
                  </a:tcPr>
                </a:tc>
              </a:tr>
              <a:tr h="32612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b="0" noProof="0" dirty="0">
                          <a:solidFill>
                            <a:schemeClr val="tx1"/>
                          </a:solidFill>
                          <a:effectLst/>
                        </a:rPr>
                        <a:t>Ministry of Agriculture - </a:t>
                      </a:r>
                      <a:r>
                        <a:rPr lang="fr-FR" sz="1400" b="0" noProof="0" dirty="0" err="1">
                          <a:solidFill>
                            <a:schemeClr val="tx1"/>
                          </a:solidFill>
                          <a:effectLst/>
                        </a:rPr>
                        <a:t>MoA</a:t>
                      </a:r>
                      <a:endParaRPr lang="fr-FR" sz="1400" b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32612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b="0" noProof="0" dirty="0">
                          <a:solidFill>
                            <a:schemeClr val="tx1"/>
                          </a:solidFill>
                          <a:effectLst/>
                        </a:rPr>
                        <a:t>Liberia Maritime </a:t>
                      </a:r>
                      <a:r>
                        <a:rPr lang="fr-FR" sz="1400" b="0" noProof="0" dirty="0" err="1">
                          <a:solidFill>
                            <a:schemeClr val="tx1"/>
                          </a:solidFill>
                          <a:effectLst/>
                        </a:rPr>
                        <a:t>Authority</a:t>
                      </a:r>
                      <a:r>
                        <a:rPr lang="fr-FR" sz="1400" b="0" noProof="0" dirty="0">
                          <a:solidFill>
                            <a:schemeClr val="tx1"/>
                          </a:solidFill>
                          <a:effectLst/>
                        </a:rPr>
                        <a:t> - LMA</a:t>
                      </a:r>
                      <a:endParaRPr lang="fr-FR" sz="1400" b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FD6FF"/>
                    </a:solidFill>
                  </a:tcPr>
                </a:tc>
              </a:tr>
              <a:tr h="32612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Liberia Civil Aviation </a:t>
                      </a:r>
                      <a:r>
                        <a:rPr lang="fr-FR" sz="1400" b="0" noProof="0" dirty="0" err="1" smtClean="0">
                          <a:solidFill>
                            <a:schemeClr val="tx1"/>
                          </a:solidFill>
                          <a:effectLst/>
                        </a:rPr>
                        <a:t>Authority</a:t>
                      </a:r>
                      <a:r>
                        <a:rPr lang="fr-FR" sz="14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 - LCAA</a:t>
                      </a:r>
                      <a:endParaRPr lang="fr-FR" sz="1400" b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32612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b="0" noProof="0" dirty="0" err="1" smtClean="0">
                          <a:solidFill>
                            <a:schemeClr val="tx1"/>
                          </a:solidFill>
                          <a:effectLst/>
                        </a:rPr>
                        <a:t>Environmental</a:t>
                      </a:r>
                      <a:r>
                        <a:rPr lang="fr-FR" sz="14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 Protection Agency - EPA</a:t>
                      </a:r>
                      <a:endParaRPr lang="fr-FR" sz="1400" b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FD6FF"/>
                    </a:solidFill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8332839" y="6282813"/>
            <a:ext cx="324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2979BCF-032E-4F04-8F2A-2D741EA063D9}" type="slidenum">
              <a:rPr lang="fr-FR" sz="1000" smtClean="0"/>
              <a:t>7</a:t>
            </a:fld>
            <a:endParaRPr lang="fr-FR" sz="10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8900"/>
            <a:r>
              <a:rPr lang="en-GB" b="1" dirty="0" smtClean="0"/>
              <a:t>Reporting Templates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035276" y="1327356"/>
            <a:ext cx="6858001" cy="4689270"/>
          </a:xfrm>
        </p:spPr>
        <p:txBody>
          <a:bodyPr/>
          <a:lstStyle/>
          <a:p>
            <a:pPr>
              <a:buNone/>
            </a:pPr>
            <a:r>
              <a:rPr lang="en-GB" b="1" u="sng" dirty="0" smtClean="0"/>
              <a:t>Content</a:t>
            </a:r>
          </a:p>
          <a:p>
            <a:r>
              <a:rPr lang="en-GB" dirty="0" smtClean="0"/>
              <a:t>Ne</a:t>
            </a:r>
            <a:r>
              <a:rPr lang="fr-FR" dirty="0" smtClean="0"/>
              <a:t>w</a:t>
            </a:r>
            <a:r>
              <a:rPr lang="en-GB" dirty="0" smtClean="0"/>
              <a:t> format, with introduction of new templates</a:t>
            </a:r>
          </a:p>
          <a:p>
            <a:r>
              <a:rPr lang="en-GB" dirty="0" smtClean="0"/>
              <a:t>Only one “Reporting Template”  for Taxpayers and </a:t>
            </a:r>
            <a:r>
              <a:rPr lang="en-GB" dirty="0"/>
              <a:t>G</a:t>
            </a:r>
            <a:r>
              <a:rPr lang="en-GB" dirty="0" smtClean="0"/>
              <a:t>overnment Agencies</a:t>
            </a:r>
          </a:p>
          <a:p>
            <a:r>
              <a:rPr lang="en-GB" dirty="0" smtClean="0"/>
              <a:t>Supporting schedules – </a:t>
            </a:r>
            <a:r>
              <a:rPr lang="en-GB" b="1" u="sng" dirty="0" smtClean="0"/>
              <a:t>compulsory</a:t>
            </a:r>
            <a:endParaRPr lang="en-GB" dirty="0" smtClean="0"/>
          </a:p>
          <a:p>
            <a:r>
              <a:rPr lang="en-GB" dirty="0" smtClean="0"/>
              <a:t>Audited templates – </a:t>
            </a:r>
            <a:r>
              <a:rPr lang="en-GB" b="1" u="sng" dirty="0" smtClean="0"/>
              <a:t>compulsory</a:t>
            </a:r>
            <a:endParaRPr lang="en-GB" dirty="0" smtClean="0"/>
          </a:p>
          <a:p>
            <a:r>
              <a:rPr lang="en-GB" dirty="0" smtClean="0"/>
              <a:t>Instructions for completing Reporting Templates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0" y="1468438"/>
            <a:ext cx="1784350" cy="75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L</a:t>
            </a:r>
            <a:r>
              <a:rPr lang="en-GB" sz="1100" b="1" dirty="0" smtClean="0">
                <a:solidFill>
                  <a:schemeClr val="bg1"/>
                </a:solidFill>
              </a:rPr>
              <a:t>EITI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Reconciliation for the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year 2012-2013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Stakeholder Workshop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332839" y="6282813"/>
            <a:ext cx="324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8A5370C-F8D3-4AAC-95E5-9C9394D87542}" type="slidenum">
              <a:rPr lang="fr-FR" sz="1000" smtClean="0"/>
              <a:t>8</a:t>
            </a:fld>
            <a:endParaRPr lang="fr-F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 smtClean="0"/>
              <a:t>Reporting Templates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u="sng" dirty="0" smtClean="0"/>
              <a:t>Summary of Reporting</a:t>
            </a:r>
            <a:r>
              <a:rPr lang="en-GB" b="1" u="sng" dirty="0" smtClean="0"/>
              <a:t>Templates</a:t>
            </a:r>
            <a:endParaRPr lang="fr-FR" u="sng" dirty="0"/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9185637"/>
              </p:ext>
            </p:extLst>
          </p:nvPr>
        </p:nvGraphicFramePr>
        <p:xfrm>
          <a:off x="2030081" y="2032002"/>
          <a:ext cx="6627222" cy="3128382"/>
        </p:xfrm>
        <a:graphic>
          <a:graphicData uri="http://schemas.openxmlformats.org/drawingml/2006/table">
            <a:tbl>
              <a:tblPr/>
              <a:tblGrid>
                <a:gridCol w="269746"/>
                <a:gridCol w="3659251"/>
                <a:gridCol w="1167653"/>
                <a:gridCol w="1530572"/>
              </a:tblGrid>
              <a:tr h="56806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N°</a:t>
                      </a:r>
                      <a:endParaRPr lang="en-GB" sz="14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14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Reporting templates </a:t>
                      </a:r>
                      <a:endParaRPr lang="en-GB" sz="14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Extractive companies</a:t>
                      </a:r>
                      <a:endParaRPr lang="en-GB" sz="14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Government Agencies</a:t>
                      </a:r>
                      <a:endParaRPr lang="en-GB" sz="14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062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noProof="0" dirty="0" smtClean="0">
                          <a:effectLst/>
                          <a:latin typeface="Arial"/>
                        </a:rPr>
                        <a:t>1</a:t>
                      </a:r>
                      <a:endParaRPr lang="en-GB" sz="1400" b="0" i="0" u="none" strike="noStrike" noProof="0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1400" b="0" i="0" u="none" strike="noStrike" noProof="0" dirty="0" smtClean="0">
                          <a:effectLst/>
                          <a:latin typeface="Arial"/>
                        </a:rPr>
                        <a:t>Data Sheet</a:t>
                      </a:r>
                      <a:endParaRPr lang="en-GB" sz="1400" b="0" i="0" u="none" strike="noStrike" noProof="0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noProof="0" dirty="0" smtClean="0">
                          <a:effectLst/>
                          <a:latin typeface="Arial"/>
                        </a:rPr>
                        <a:t>ALL</a:t>
                      </a:r>
                      <a:endParaRPr lang="en-GB" sz="1400" b="0" i="0" u="none" strike="noStrike" noProof="0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noProof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N/A</a:t>
                      </a:r>
                      <a:endParaRPr lang="en-GB" sz="1400" b="0" i="0" u="none" strike="noStrike" noProof="0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000000"/>
                      </a:fgClr>
                      <a:bgClr>
                        <a:srgbClr val="808080"/>
                      </a:bgClr>
                    </a:patt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noProof="0" dirty="0" smtClean="0">
                          <a:effectLst/>
                          <a:latin typeface="Arial"/>
                        </a:rPr>
                        <a:t>2</a:t>
                      </a:r>
                      <a:endParaRPr lang="en-GB" sz="1400" b="0" i="0" u="none" strike="noStrike" noProof="0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1400" b="0" i="0" u="none" strike="noStrike" noProof="0" dirty="0" smtClean="0">
                          <a:effectLst/>
                          <a:latin typeface="Arial"/>
                        </a:rPr>
                        <a:t>Payment/Receipt Report</a:t>
                      </a:r>
                      <a:endParaRPr lang="en-GB" sz="1400" b="0" i="0" u="none" strike="noStrike" noProof="0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noProof="0" dirty="0" smtClean="0">
                          <a:effectLst/>
                          <a:latin typeface="Arial"/>
                        </a:rPr>
                        <a:t>ALL</a:t>
                      </a:r>
                      <a:endParaRPr lang="en-GB" sz="1400" b="0" i="0" u="none" strike="noStrike" noProof="0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noProof="0" dirty="0" smtClean="0">
                          <a:effectLst/>
                          <a:latin typeface="Arial"/>
                        </a:rPr>
                        <a:t>ALL</a:t>
                      </a:r>
                      <a:endParaRPr lang="en-GB" sz="1400" b="0" i="0" u="none" strike="noStrike" noProof="0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noProof="0" dirty="0" smtClean="0">
                          <a:effectLst/>
                          <a:latin typeface="Arial"/>
                        </a:rPr>
                        <a:t>3</a:t>
                      </a:r>
                      <a:endParaRPr lang="en-GB" sz="1400" b="0" i="0" u="none" strike="noStrike" noProof="0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1400" b="0" i="0" u="none" strike="noStrike" noProof="0" dirty="0" smtClean="0">
                          <a:effectLst/>
                          <a:latin typeface="Arial"/>
                        </a:rPr>
                        <a:t>Payments Flow Detail</a:t>
                      </a:r>
                      <a:endParaRPr lang="en-GB" sz="1400" b="0" i="0" u="none" strike="noStrike" noProof="0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noProof="0" dirty="0" smtClean="0">
                          <a:effectLst/>
                          <a:latin typeface="Arial"/>
                        </a:rPr>
                        <a:t>ALL</a:t>
                      </a:r>
                      <a:endParaRPr lang="en-GB" sz="1400" b="0" i="0" u="none" strike="noStrike" noProof="0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noProof="0" dirty="0" smtClean="0">
                          <a:effectLst/>
                          <a:latin typeface="Arial"/>
                        </a:rPr>
                        <a:t>ALL</a:t>
                      </a:r>
                      <a:endParaRPr lang="en-GB" sz="1400" b="0" i="0" u="none" strike="noStrike" noProof="0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noProof="0" dirty="0" smtClean="0">
                          <a:effectLst/>
                          <a:latin typeface="Arial"/>
                        </a:rPr>
                        <a:t>4</a:t>
                      </a:r>
                      <a:endParaRPr lang="en-GB" sz="1400" b="0" i="0" u="none" strike="noStrike" noProof="0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1400" b="0" i="0" u="none" strike="noStrike" noProof="0" dirty="0" smtClean="0">
                          <a:effectLst/>
                          <a:latin typeface="Arial"/>
                        </a:rPr>
                        <a:t>Social Payments Detail</a:t>
                      </a:r>
                      <a:endParaRPr lang="en-GB" sz="1400" b="0" i="0" u="none" strike="noStrike" noProof="0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noProof="0" dirty="0" smtClean="0">
                          <a:effectLst/>
                          <a:latin typeface="Arial"/>
                        </a:rPr>
                        <a:t>ALL</a:t>
                      </a:r>
                      <a:endParaRPr lang="en-GB" sz="1400" b="0" i="0" u="none" strike="noStrike" noProof="0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noProof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N/A</a:t>
                      </a:r>
                      <a:endParaRPr lang="en-GB" sz="1400" b="0" i="0" u="none" strike="noStrike" noProof="0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000000"/>
                      </a:fgClr>
                      <a:bgClr>
                        <a:srgbClr val="808080"/>
                      </a:bgClr>
                    </a:patt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noProof="0" dirty="0" smtClean="0">
                          <a:effectLst/>
                          <a:latin typeface="Arial"/>
                        </a:rPr>
                        <a:t>5</a:t>
                      </a:r>
                      <a:endParaRPr lang="en-GB" sz="1400" b="0" i="0" u="none" strike="noStrike" noProof="0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1400" b="0" i="0" u="none" strike="noStrike" noProof="0" dirty="0" smtClean="0">
                          <a:effectLst/>
                          <a:latin typeface="Arial"/>
                        </a:rPr>
                        <a:t>Production Detail</a:t>
                      </a:r>
                      <a:endParaRPr lang="en-GB" sz="1400" b="0" i="0" u="none" strike="noStrike" noProof="0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noProof="0" dirty="0" smtClean="0">
                          <a:effectLst/>
                          <a:latin typeface="Arial"/>
                        </a:rPr>
                        <a:t>ALL</a:t>
                      </a:r>
                      <a:endParaRPr lang="en-GB" sz="1400" b="0" i="0" u="none" strike="noStrike" noProof="0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noProof="0" dirty="0" smtClean="0">
                          <a:effectLst/>
                          <a:latin typeface="Arial"/>
                        </a:rPr>
                        <a:t>MLME</a:t>
                      </a:r>
                      <a:endParaRPr lang="en-GB" sz="1400" b="0" i="0" u="none" strike="noStrike" noProof="0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noProof="0" dirty="0" smtClean="0">
                          <a:effectLst/>
                          <a:latin typeface="Arial"/>
                        </a:rPr>
                        <a:t>6</a:t>
                      </a:r>
                      <a:endParaRPr lang="en-GB" sz="1400" b="0" i="0" u="none" strike="noStrike" noProof="0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1400" b="0" i="0" u="none" strike="noStrike" noProof="0" dirty="0" smtClean="0">
                          <a:effectLst/>
                          <a:latin typeface="Arial"/>
                        </a:rPr>
                        <a:t>Exportation Detail</a:t>
                      </a:r>
                      <a:endParaRPr lang="en-GB" sz="1400" b="0" i="0" u="none" strike="noStrike" noProof="0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noProof="0" dirty="0" smtClean="0">
                          <a:effectLst/>
                          <a:latin typeface="Arial"/>
                        </a:rPr>
                        <a:t>ALL</a:t>
                      </a:r>
                      <a:endParaRPr lang="en-GB" sz="1400" b="0" i="0" u="none" strike="noStrike" noProof="0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noProof="0" dirty="0" smtClean="0">
                          <a:effectLst/>
                          <a:latin typeface="Arial"/>
                        </a:rPr>
                        <a:t>LRA (Customs)</a:t>
                      </a:r>
                      <a:endParaRPr lang="en-GB" sz="1400" b="0" i="0" u="none" strike="noStrike" noProof="0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1468438"/>
            <a:ext cx="1784350" cy="75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L</a:t>
            </a:r>
            <a:r>
              <a:rPr lang="en-GB" sz="1100" b="1" dirty="0" smtClean="0">
                <a:solidFill>
                  <a:schemeClr val="bg1"/>
                </a:solidFill>
              </a:rPr>
              <a:t>EITI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Reconciliation for the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 smtClean="0">
                <a:solidFill>
                  <a:schemeClr val="bg1"/>
                </a:solidFill>
              </a:rPr>
              <a:t> year 2012-2013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GB" sz="1100" b="1" dirty="0">
                <a:solidFill>
                  <a:schemeClr val="bg1"/>
                </a:solidFill>
              </a:rPr>
              <a:t>Stakeholder Workshop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332839" y="6282813"/>
            <a:ext cx="324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6442857-4457-497E-8E57-3C5339A66808}" type="slidenum">
              <a:rPr lang="fr-FR" sz="1000"/>
              <a:t>9</a:t>
            </a:fld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127703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_Template 1 Master">
  <a:themeElements>
    <a:clrScheme name="CA_Template 1 Master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D2D6E"/>
      </a:accent1>
      <a:accent2>
        <a:srgbClr val="BBBBBB"/>
      </a:accent2>
      <a:accent3>
        <a:srgbClr val="FFFFFF"/>
      </a:accent3>
      <a:accent4>
        <a:srgbClr val="000000"/>
      </a:accent4>
      <a:accent5>
        <a:srgbClr val="ADADBA"/>
      </a:accent5>
      <a:accent6>
        <a:srgbClr val="A9A9A9"/>
      </a:accent6>
      <a:hlink>
        <a:srgbClr val="CCECFF"/>
      </a:hlink>
      <a:folHlink>
        <a:srgbClr val="000000"/>
      </a:folHlink>
    </a:clrScheme>
    <a:fontScheme name="CA_Template 1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_Template 1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_Template 1 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_Template 1 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_Template 1 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_Template 1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_Template 1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_Template 1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_Template 1 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55A8D"/>
        </a:accent1>
        <a:accent2>
          <a:srgbClr val="BBBBBB"/>
        </a:accent2>
        <a:accent3>
          <a:srgbClr val="FFFFFF"/>
        </a:accent3>
        <a:accent4>
          <a:srgbClr val="000000"/>
        </a:accent4>
        <a:accent5>
          <a:srgbClr val="AAB5C5"/>
        </a:accent5>
        <a:accent6>
          <a:srgbClr val="A9A9A9"/>
        </a:accent6>
        <a:hlink>
          <a:srgbClr val="009AD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_Template 1 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55A8D"/>
        </a:accent1>
        <a:accent2>
          <a:srgbClr val="BBBBBB"/>
        </a:accent2>
        <a:accent3>
          <a:srgbClr val="FFFFFF"/>
        </a:accent3>
        <a:accent4>
          <a:srgbClr val="000000"/>
        </a:accent4>
        <a:accent5>
          <a:srgbClr val="AAB5C5"/>
        </a:accent5>
        <a:accent6>
          <a:srgbClr val="A9A9A9"/>
        </a:accent6>
        <a:hlink>
          <a:srgbClr val="009AD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_Template 1 Master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ADCB"/>
        </a:accent1>
        <a:accent2>
          <a:srgbClr val="BBBBBB"/>
        </a:accent2>
        <a:accent3>
          <a:srgbClr val="FFFFFF"/>
        </a:accent3>
        <a:accent4>
          <a:srgbClr val="000000"/>
        </a:accent4>
        <a:accent5>
          <a:srgbClr val="C5D3E2"/>
        </a:accent5>
        <a:accent6>
          <a:srgbClr val="A9A9A9"/>
        </a:accent6>
        <a:hlink>
          <a:srgbClr val="009AD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_Template 1 Master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ADF"/>
        </a:accent1>
        <a:accent2>
          <a:srgbClr val="BBBBBB"/>
        </a:accent2>
        <a:accent3>
          <a:srgbClr val="FFFFFF"/>
        </a:accent3>
        <a:accent4>
          <a:srgbClr val="000000"/>
        </a:accent4>
        <a:accent5>
          <a:srgbClr val="AACAEC"/>
        </a:accent5>
        <a:accent6>
          <a:srgbClr val="A9A9A9"/>
        </a:accent6>
        <a:hlink>
          <a:srgbClr val="FA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_Template 1 Master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ADF"/>
        </a:accent1>
        <a:accent2>
          <a:srgbClr val="BBBBBB"/>
        </a:accent2>
        <a:accent3>
          <a:srgbClr val="FFFFFF"/>
        </a:accent3>
        <a:accent4>
          <a:srgbClr val="000000"/>
        </a:accent4>
        <a:accent5>
          <a:srgbClr val="AACAEC"/>
        </a:accent5>
        <a:accent6>
          <a:srgbClr val="A9A9A9"/>
        </a:accent6>
        <a:hlink>
          <a:srgbClr val="CCEC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_Template 1 Master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2D6E"/>
        </a:accent1>
        <a:accent2>
          <a:srgbClr val="BBBBBB"/>
        </a:accent2>
        <a:accent3>
          <a:srgbClr val="FFFFFF"/>
        </a:accent3>
        <a:accent4>
          <a:srgbClr val="000000"/>
        </a:accent4>
        <a:accent5>
          <a:srgbClr val="ADADBA"/>
        </a:accent5>
        <a:accent6>
          <a:srgbClr val="A9A9A9"/>
        </a:accent6>
        <a:hlink>
          <a:srgbClr val="CCEC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CA_Template 1 Master</Template>
  <TotalTime>6020</TotalTime>
  <Words>1756</Words>
  <Application>Microsoft Office PowerPoint</Application>
  <PresentationFormat>On-screen Show (4:3)</PresentationFormat>
  <Paragraphs>589</Paragraphs>
  <Slides>27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CA_Template 1 Master</vt:lpstr>
      <vt:lpstr>PowerPoint Presentation</vt:lpstr>
      <vt:lpstr>Content</vt:lpstr>
      <vt:lpstr>The reconciliation process</vt:lpstr>
      <vt:lpstr>PowerPoint Presentation</vt:lpstr>
      <vt:lpstr>The reconciliation process</vt:lpstr>
      <vt:lpstr>The reconciliation scope</vt:lpstr>
      <vt:lpstr>The reconciliation scope</vt:lpstr>
      <vt:lpstr>Reporting Templates</vt:lpstr>
      <vt:lpstr>Reporting Templates Summary of ReportingTemplates</vt:lpstr>
      <vt:lpstr>Reporting Templates Data Sheet</vt:lpstr>
      <vt:lpstr>Reporting Templates Payment/Receipt Report</vt:lpstr>
      <vt:lpstr>Reporting Templates Payment/Receipt Report</vt:lpstr>
      <vt:lpstr>Reporting Templates Supporting Schedule </vt:lpstr>
      <vt:lpstr> Reporting Templates Supporting Schedule </vt:lpstr>
      <vt:lpstr>Instructions for completing reporting templates</vt:lpstr>
      <vt:lpstr>Instructions for completing reporting template</vt:lpstr>
      <vt:lpstr>Instructions for completing reporting template</vt:lpstr>
      <vt:lpstr>Instructions for completing reporting template</vt:lpstr>
      <vt:lpstr>Instructions for completing reporting template</vt:lpstr>
      <vt:lpstr>Instructions for completing reporting template</vt:lpstr>
      <vt:lpstr>Instructions for completing reporting template</vt:lpstr>
      <vt:lpstr>Instructions for completing reporting template</vt:lpstr>
      <vt:lpstr>Lessons learnt from previous reconciliation reports </vt:lpstr>
      <vt:lpstr>Reconciliation issues</vt:lpstr>
      <vt:lpstr>Reporting Template</vt:lpstr>
      <vt:lpstr>Dispatch of the Reporting Package</vt:lpstr>
      <vt:lpstr>PowerPoint Presentation</vt:lpstr>
    </vt:vector>
  </TitlesOfParts>
  <Company>Moore Stephens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Moore Stephens Chartered Accountants</dc:title>
  <dc:creator>printrm2</dc:creator>
  <cp:lastModifiedBy>User</cp:lastModifiedBy>
  <cp:revision>259</cp:revision>
  <dcterms:created xsi:type="dcterms:W3CDTF">2007-10-22T13:47:00Z</dcterms:created>
  <dcterms:modified xsi:type="dcterms:W3CDTF">2015-06-17T12:04:06Z</dcterms:modified>
</cp:coreProperties>
</file>